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44"/>
  </p:notesMasterIdLst>
  <p:sldIdLst>
    <p:sldId id="282" r:id="rId2"/>
    <p:sldId id="357" r:id="rId3"/>
    <p:sldId id="358" r:id="rId4"/>
    <p:sldId id="359" r:id="rId5"/>
    <p:sldId id="360" r:id="rId6"/>
    <p:sldId id="362" r:id="rId7"/>
    <p:sldId id="363" r:id="rId8"/>
    <p:sldId id="364" r:id="rId9"/>
    <p:sldId id="365" r:id="rId10"/>
    <p:sldId id="366" r:id="rId11"/>
    <p:sldId id="367" r:id="rId12"/>
    <p:sldId id="368" r:id="rId13"/>
    <p:sldId id="337" r:id="rId14"/>
    <p:sldId id="335" r:id="rId15"/>
    <p:sldId id="260" r:id="rId16"/>
    <p:sldId id="301" r:id="rId17"/>
    <p:sldId id="305" r:id="rId18"/>
    <p:sldId id="348" r:id="rId19"/>
    <p:sldId id="302" r:id="rId20"/>
    <p:sldId id="338" r:id="rId21"/>
    <p:sldId id="361" r:id="rId22"/>
    <p:sldId id="303" r:id="rId23"/>
    <p:sldId id="316" r:id="rId24"/>
    <p:sldId id="317" r:id="rId25"/>
    <p:sldId id="324" r:id="rId26"/>
    <p:sldId id="340" r:id="rId27"/>
    <p:sldId id="339" r:id="rId28"/>
    <p:sldId id="304" r:id="rId29"/>
    <p:sldId id="325" r:id="rId30"/>
    <p:sldId id="308" r:id="rId31"/>
    <p:sldId id="345" r:id="rId32"/>
    <p:sldId id="318" r:id="rId33"/>
    <p:sldId id="354" r:id="rId34"/>
    <p:sldId id="319" r:id="rId35"/>
    <p:sldId id="320" r:id="rId36"/>
    <p:sldId id="321" r:id="rId37"/>
    <p:sldId id="349" r:id="rId38"/>
    <p:sldId id="350" r:id="rId39"/>
    <p:sldId id="351" r:id="rId40"/>
    <p:sldId id="352" r:id="rId41"/>
    <p:sldId id="353" r:id="rId42"/>
    <p:sldId id="356" r:id="rId43"/>
  </p:sldIdLst>
  <p:sldSz cx="9144000" cy="6858000" type="screen4x3"/>
  <p:notesSz cx="6858000" cy="9144000"/>
  <p:defaultTextStyle>
    <a:defPPr>
      <a:defRPr lang="en-US"/>
    </a:defPPr>
    <a:lvl1pPr algn="l" rtl="0" eaLnBrk="0" fontAlgn="base" hangingPunct="0">
      <a:spcBef>
        <a:spcPct val="0"/>
      </a:spcBef>
      <a:spcAft>
        <a:spcPct val="0"/>
      </a:spcAft>
      <a:defRPr sz="2000" kern="1200">
        <a:solidFill>
          <a:schemeClr val="tx1"/>
        </a:solidFill>
        <a:latin typeface="Garamond" pitchFamily="18" charset="0"/>
        <a:ea typeface="+mn-ea"/>
        <a:cs typeface="+mn-cs"/>
      </a:defRPr>
    </a:lvl1pPr>
    <a:lvl2pPr marL="457200" algn="l" rtl="0" eaLnBrk="0" fontAlgn="base" hangingPunct="0">
      <a:spcBef>
        <a:spcPct val="0"/>
      </a:spcBef>
      <a:spcAft>
        <a:spcPct val="0"/>
      </a:spcAft>
      <a:defRPr sz="2000" kern="1200">
        <a:solidFill>
          <a:schemeClr val="tx1"/>
        </a:solidFill>
        <a:latin typeface="Garamond" pitchFamily="18" charset="0"/>
        <a:ea typeface="+mn-ea"/>
        <a:cs typeface="+mn-cs"/>
      </a:defRPr>
    </a:lvl2pPr>
    <a:lvl3pPr marL="914400" algn="l" rtl="0" eaLnBrk="0" fontAlgn="base" hangingPunct="0">
      <a:spcBef>
        <a:spcPct val="0"/>
      </a:spcBef>
      <a:spcAft>
        <a:spcPct val="0"/>
      </a:spcAft>
      <a:defRPr sz="2000" kern="1200">
        <a:solidFill>
          <a:schemeClr val="tx1"/>
        </a:solidFill>
        <a:latin typeface="Garamond" pitchFamily="18" charset="0"/>
        <a:ea typeface="+mn-ea"/>
        <a:cs typeface="+mn-cs"/>
      </a:defRPr>
    </a:lvl3pPr>
    <a:lvl4pPr marL="1371600" algn="l" rtl="0" eaLnBrk="0" fontAlgn="base" hangingPunct="0">
      <a:spcBef>
        <a:spcPct val="0"/>
      </a:spcBef>
      <a:spcAft>
        <a:spcPct val="0"/>
      </a:spcAft>
      <a:defRPr sz="2000" kern="1200">
        <a:solidFill>
          <a:schemeClr val="tx1"/>
        </a:solidFill>
        <a:latin typeface="Garamond" pitchFamily="18" charset="0"/>
        <a:ea typeface="+mn-ea"/>
        <a:cs typeface="+mn-cs"/>
      </a:defRPr>
    </a:lvl4pPr>
    <a:lvl5pPr marL="1828800" algn="l" rtl="0" eaLnBrk="0" fontAlgn="base" hangingPunct="0">
      <a:spcBef>
        <a:spcPct val="0"/>
      </a:spcBef>
      <a:spcAft>
        <a:spcPct val="0"/>
      </a:spcAft>
      <a:defRPr sz="2000" kern="1200">
        <a:solidFill>
          <a:schemeClr val="tx1"/>
        </a:solidFill>
        <a:latin typeface="Garamond" pitchFamily="18" charset="0"/>
        <a:ea typeface="+mn-ea"/>
        <a:cs typeface="+mn-cs"/>
      </a:defRPr>
    </a:lvl5pPr>
    <a:lvl6pPr marL="2286000" algn="l" defTabSz="914400" rtl="0" eaLnBrk="1" latinLnBrk="0" hangingPunct="1">
      <a:defRPr sz="2000" kern="1200">
        <a:solidFill>
          <a:schemeClr val="tx1"/>
        </a:solidFill>
        <a:latin typeface="Garamond" pitchFamily="18" charset="0"/>
        <a:ea typeface="+mn-ea"/>
        <a:cs typeface="+mn-cs"/>
      </a:defRPr>
    </a:lvl6pPr>
    <a:lvl7pPr marL="2743200" algn="l" defTabSz="914400" rtl="0" eaLnBrk="1" latinLnBrk="0" hangingPunct="1">
      <a:defRPr sz="2000" kern="1200">
        <a:solidFill>
          <a:schemeClr val="tx1"/>
        </a:solidFill>
        <a:latin typeface="Garamond" pitchFamily="18" charset="0"/>
        <a:ea typeface="+mn-ea"/>
        <a:cs typeface="+mn-cs"/>
      </a:defRPr>
    </a:lvl7pPr>
    <a:lvl8pPr marL="3200400" algn="l" defTabSz="914400" rtl="0" eaLnBrk="1" latinLnBrk="0" hangingPunct="1">
      <a:defRPr sz="2000" kern="1200">
        <a:solidFill>
          <a:schemeClr val="tx1"/>
        </a:solidFill>
        <a:latin typeface="Garamond" pitchFamily="18" charset="0"/>
        <a:ea typeface="+mn-ea"/>
        <a:cs typeface="+mn-cs"/>
      </a:defRPr>
    </a:lvl8pPr>
    <a:lvl9pPr marL="3657600" algn="l" defTabSz="914400" rtl="0" eaLnBrk="1" latinLnBrk="0" hangingPunct="1">
      <a:defRPr sz="2000" kern="1200">
        <a:solidFill>
          <a:schemeClr val="tx1"/>
        </a:solidFill>
        <a:latin typeface="Garamond"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01C06"/>
    <a:srgbClr val="FF9966"/>
    <a:srgbClr val="EC805E"/>
    <a:srgbClr val="FFFF66"/>
    <a:srgbClr val="DDDDDD"/>
    <a:srgbClr val="EAEAEA"/>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36" autoAdjust="0"/>
    <p:restoredTop sz="94660"/>
  </p:normalViewPr>
  <p:slideViewPr>
    <p:cSldViewPr>
      <p:cViewPr varScale="1">
        <p:scale>
          <a:sx n="64" d="100"/>
          <a:sy n="64" d="100"/>
        </p:scale>
        <p:origin x="53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F67C82-F285-4546-B79E-DBD37D6AAD44}" type="datetimeFigureOut">
              <a:rPr lang="en-US" smtClean="0"/>
              <a:t>4/24/2016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ED3635-F6A2-4F31-8D00-0CDC5C22CB59}" type="slidenum">
              <a:rPr lang="en-US" smtClean="0"/>
              <a:t>‹#›</a:t>
            </a:fld>
            <a:endParaRPr lang="en-US"/>
          </a:p>
        </p:txBody>
      </p:sp>
    </p:spTree>
    <p:extLst>
      <p:ext uri="{BB962C8B-B14F-4D97-AF65-F5344CB8AC3E}">
        <p14:creationId xmlns:p14="http://schemas.microsoft.com/office/powerpoint/2010/main" val="1202433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ED3635-F6A2-4F31-8D00-0CDC5C22CB59}" type="slidenum">
              <a:rPr lang="en-US" smtClean="0"/>
              <a:t>16</a:t>
            </a:fld>
            <a:endParaRPr lang="en-US"/>
          </a:p>
        </p:txBody>
      </p:sp>
    </p:spTree>
    <p:extLst>
      <p:ext uri="{BB962C8B-B14F-4D97-AF65-F5344CB8AC3E}">
        <p14:creationId xmlns:p14="http://schemas.microsoft.com/office/powerpoint/2010/main" val="2226671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144000" cy="4046538"/>
            <a:chOff x="0" y="1536"/>
            <a:chExt cx="5760" cy="2549"/>
          </a:xfrm>
        </p:grpSpPr>
        <p:sp>
          <p:nvSpPr>
            <p:cNvPr id="5"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w="9525">
              <a:noFill/>
              <a:miter lim="800000"/>
              <a:headEnd/>
              <a:tailEnd/>
            </a:ln>
            <a:effectLst/>
          </p:spPr>
          <p:txBody>
            <a:bodyPr wrap="none" anchor="ctr"/>
            <a:lstStyle/>
            <a:p>
              <a:pPr>
                <a:defRPr/>
              </a:pPr>
              <a:endParaRPr lang="en-US"/>
            </a:p>
          </p:txBody>
        </p:sp>
        <p:sp>
          <p:nvSpPr>
            <p:cNvPr id="6"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w="9525">
              <a:noFill/>
              <a:round/>
              <a:headEnd/>
              <a:tailEnd/>
            </a:ln>
          </p:spPr>
          <p:txBody>
            <a:bodyPr/>
            <a:lstStyle/>
            <a:p>
              <a:endParaRPr lang="en-US"/>
            </a:p>
          </p:txBody>
        </p:sp>
        <p:sp>
          <p:nvSpPr>
            <p:cNvPr id="7"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w="9525">
              <a:noFill/>
              <a:round/>
              <a:headEnd/>
              <a:tailEnd/>
            </a:ln>
          </p:spPr>
          <p:txBody>
            <a:bodyPr/>
            <a:lstStyle/>
            <a:p>
              <a:endParaRPr lang="en-US"/>
            </a:p>
          </p:txBody>
        </p:sp>
        <p:sp>
          <p:nvSpPr>
            <p:cNvPr id="8" name="Freeform 6"/>
            <p:cNvSpPr>
              <a:spLocks/>
            </p:cNvSpPr>
            <p:nvPr userDrawn="1"/>
          </p:nvSpPr>
          <p:spPr bwMode="hidden">
            <a:xfrm>
              <a:off x="3792" y="1536"/>
              <a:ext cx="1968" cy="762"/>
            </a:xfrm>
            <a:custGeom>
              <a:avLst/>
              <a:gdLst/>
              <a:ahLst/>
              <a:cxnLst>
                <a:cxn ang="0">
                  <a:pos x="965" y="165"/>
                </a:cxn>
                <a:cxn ang="0">
                  <a:pos x="696" y="200"/>
                </a:cxn>
                <a:cxn ang="0">
                  <a:pos x="693" y="237"/>
                </a:cxn>
                <a:cxn ang="0">
                  <a:pos x="924" y="258"/>
                </a:cxn>
                <a:cxn ang="0">
                  <a:pos x="993" y="267"/>
                </a:cxn>
                <a:cxn ang="0">
                  <a:pos x="681" y="291"/>
                </a:cxn>
                <a:cxn ang="0">
                  <a:pos x="633" y="309"/>
                </a:cxn>
                <a:cxn ang="0">
                  <a:pos x="645" y="336"/>
                </a:cxn>
                <a:cxn ang="0">
                  <a:pos x="672" y="351"/>
                </a:cxn>
                <a:cxn ang="0">
                  <a:pos x="984" y="333"/>
                </a:cxn>
                <a:cxn ang="0">
                  <a:pos x="1080" y="357"/>
                </a:cxn>
                <a:cxn ang="0">
                  <a:pos x="624" y="492"/>
                </a:cxn>
                <a:cxn ang="0">
                  <a:pos x="616" y="536"/>
                </a:cxn>
                <a:cxn ang="0">
                  <a:pos x="8" y="724"/>
                </a:cxn>
                <a:cxn ang="0">
                  <a:pos x="0" y="756"/>
                </a:cxn>
                <a:cxn ang="0">
                  <a:pos x="27" y="762"/>
                </a:cxn>
                <a:cxn ang="0">
                  <a:pos x="664" y="564"/>
                </a:cxn>
                <a:cxn ang="0">
                  <a:pos x="856" y="600"/>
                </a:cxn>
                <a:cxn ang="0">
                  <a:pos x="1158" y="507"/>
                </a:cxn>
                <a:cxn ang="0">
                  <a:pos x="1434" y="465"/>
                </a:cxn>
                <a:cxn ang="0">
                  <a:pos x="1572" y="368"/>
                </a:cxn>
                <a:cxn ang="0">
                  <a:pos x="1712" y="340"/>
                </a:cxn>
                <a:cxn ang="0">
                  <a:pos x="1856" y="328"/>
                </a:cxn>
                <a:cxn ang="0">
                  <a:pos x="1968" y="330"/>
                </a:cxn>
                <a:cxn ang="0">
                  <a:pos x="1968" y="0"/>
                </a:cxn>
                <a:cxn ang="0">
                  <a:pos x="1934" y="3"/>
                </a:cxn>
                <a:cxn ang="0">
                  <a:pos x="1832" y="5"/>
                </a:cxn>
                <a:cxn ang="0">
                  <a:pos x="1682" y="35"/>
                </a:cxn>
                <a:cxn ang="0">
                  <a:pos x="1643" y="72"/>
                </a:cxn>
                <a:cxn ang="0">
                  <a:pos x="1392" y="11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p>
          </p:txBody>
        </p:sp>
        <p:sp>
          <p:nvSpPr>
            <p:cNvPr id="9" name="Freeform 7"/>
            <p:cNvSpPr>
              <a:spLocks/>
            </p:cNvSpPr>
            <p:nvPr userDrawn="1"/>
          </p:nvSpPr>
          <p:spPr bwMode="hidden">
            <a:xfrm>
              <a:off x="3599" y="2477"/>
              <a:ext cx="186" cy="120"/>
            </a:xfrm>
            <a:custGeom>
              <a:avLst/>
              <a:gdLst>
                <a:gd name="T0" fmla="*/ 185 w 185"/>
                <a:gd name="T1" fmla="*/ 0 h 120"/>
                <a:gd name="T2" fmla="*/ 185 w 185"/>
                <a:gd name="T3" fmla="*/ 6 h 120"/>
                <a:gd name="T4" fmla="*/ 185 w 185"/>
                <a:gd name="T5" fmla="*/ 18 h 120"/>
                <a:gd name="T6" fmla="*/ 185 w 185"/>
                <a:gd name="T7" fmla="*/ 36 h 120"/>
                <a:gd name="T8" fmla="*/ 179 w 185"/>
                <a:gd name="T9" fmla="*/ 54 h 120"/>
                <a:gd name="T10" fmla="*/ 161 w 185"/>
                <a:gd name="T11" fmla="*/ 72 h 120"/>
                <a:gd name="T12" fmla="*/ 137 w 185"/>
                <a:gd name="T13" fmla="*/ 96 h 120"/>
                <a:gd name="T14" fmla="*/ 101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85 w 185"/>
                <a:gd name="T29" fmla="*/ 0 h 120"/>
                <a:gd name="T30" fmla="*/ 185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w="9525">
              <a:noFill/>
              <a:round/>
              <a:headEnd/>
              <a:tailEnd/>
            </a:ln>
          </p:spPr>
          <p:txBody>
            <a:bodyPr/>
            <a:lstStyle/>
            <a:p>
              <a:endParaRPr lang="en-US"/>
            </a:p>
          </p:txBody>
        </p:sp>
        <p:sp>
          <p:nvSpPr>
            <p:cNvPr id="10"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w="9525">
              <a:noFill/>
              <a:round/>
              <a:headEnd/>
              <a:tailEnd/>
            </a:ln>
          </p:spPr>
          <p:txBody>
            <a:bodyPr/>
            <a:lstStyle/>
            <a:p>
              <a:endParaRPr lang="en-US"/>
            </a:p>
          </p:txBody>
        </p:sp>
        <p:sp>
          <p:nvSpPr>
            <p:cNvPr id="11"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37 w 526"/>
                <a:gd name="T17" fmla="*/ 179 h 275"/>
                <a:gd name="T18" fmla="*/ 209 w 526"/>
                <a:gd name="T19" fmla="*/ 143 h 275"/>
                <a:gd name="T20" fmla="*/ 251 w 526"/>
                <a:gd name="T21" fmla="*/ 120 h 275"/>
                <a:gd name="T22" fmla="*/ 299 w 526"/>
                <a:gd name="T23" fmla="*/ 96 h 275"/>
                <a:gd name="T24" fmla="*/ 394 w 526"/>
                <a:gd name="T25" fmla="*/ 48 h 275"/>
                <a:gd name="T26" fmla="*/ 442 w 526"/>
                <a:gd name="T27" fmla="*/ 30 h 275"/>
                <a:gd name="T28" fmla="*/ 478 w 526"/>
                <a:gd name="T29" fmla="*/ 12 h 275"/>
                <a:gd name="T30" fmla="*/ 502 w 526"/>
                <a:gd name="T31" fmla="*/ 6 h 275"/>
                <a:gd name="T32" fmla="*/ 520 w 526"/>
                <a:gd name="T33" fmla="*/ 0 h 275"/>
                <a:gd name="T34" fmla="*/ 526 w 526"/>
                <a:gd name="T35" fmla="*/ 0 h 275"/>
                <a:gd name="T36" fmla="*/ 520 w 526"/>
                <a:gd name="T37" fmla="*/ 6 h 275"/>
                <a:gd name="T38" fmla="*/ 508 w 526"/>
                <a:gd name="T39" fmla="*/ 12 h 275"/>
                <a:gd name="T40" fmla="*/ 484 w 526"/>
                <a:gd name="T41" fmla="*/ 24 h 275"/>
                <a:gd name="T42" fmla="*/ 460 w 526"/>
                <a:gd name="T43" fmla="*/ 42 h 275"/>
                <a:gd name="T44" fmla="*/ 436 w 526"/>
                <a:gd name="T45" fmla="*/ 54 h 275"/>
                <a:gd name="T46" fmla="*/ 394 w 526"/>
                <a:gd name="T47" fmla="*/ 78 h 275"/>
                <a:gd name="T48" fmla="*/ 340 w 526"/>
                <a:gd name="T49" fmla="*/ 108 h 275"/>
                <a:gd name="T50" fmla="*/ 275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w="9525">
              <a:noFill/>
              <a:round/>
              <a:headEnd/>
              <a:tailEnd/>
            </a:ln>
          </p:spPr>
          <p:txBody>
            <a:bodyPr/>
            <a:lstStyle/>
            <a:p>
              <a:endParaRPr lang="en-US"/>
            </a:p>
          </p:txBody>
        </p:sp>
        <p:sp>
          <p:nvSpPr>
            <p:cNvPr id="12"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20 w 718"/>
                <a:gd name="T17" fmla="*/ 228 h 306"/>
                <a:gd name="T18" fmla="*/ 126 w 718"/>
                <a:gd name="T19" fmla="*/ 228 h 306"/>
                <a:gd name="T20" fmla="*/ 144 w 718"/>
                <a:gd name="T21" fmla="*/ 222 h 306"/>
                <a:gd name="T22" fmla="*/ 168 w 718"/>
                <a:gd name="T23" fmla="*/ 216 h 306"/>
                <a:gd name="T24" fmla="*/ 198 w 718"/>
                <a:gd name="T25" fmla="*/ 204 h 306"/>
                <a:gd name="T26" fmla="*/ 275 w 718"/>
                <a:gd name="T27" fmla="*/ 180 h 306"/>
                <a:gd name="T28" fmla="*/ 371 w 718"/>
                <a:gd name="T29" fmla="*/ 156 h 306"/>
                <a:gd name="T30" fmla="*/ 461 w 718"/>
                <a:gd name="T31" fmla="*/ 126 h 306"/>
                <a:gd name="T32" fmla="*/ 544 w 718"/>
                <a:gd name="T33" fmla="*/ 102 h 306"/>
                <a:gd name="T34" fmla="*/ 574 w 718"/>
                <a:gd name="T35" fmla="*/ 90 h 306"/>
                <a:gd name="T36" fmla="*/ 604 w 718"/>
                <a:gd name="T37" fmla="*/ 84 h 306"/>
                <a:gd name="T38" fmla="*/ 622 w 718"/>
                <a:gd name="T39" fmla="*/ 78 h 306"/>
                <a:gd name="T40" fmla="*/ 628 w 718"/>
                <a:gd name="T41" fmla="*/ 72 h 306"/>
                <a:gd name="T42" fmla="*/ 634 w 718"/>
                <a:gd name="T43" fmla="*/ 66 h 306"/>
                <a:gd name="T44" fmla="*/ 652 w 718"/>
                <a:gd name="T45" fmla="*/ 60 h 306"/>
                <a:gd name="T46" fmla="*/ 694 w 718"/>
                <a:gd name="T47" fmla="*/ 30 h 306"/>
                <a:gd name="T48" fmla="*/ 712 w 718"/>
                <a:gd name="T49" fmla="*/ 18 h 306"/>
                <a:gd name="T50" fmla="*/ 718 w 718"/>
                <a:gd name="T51" fmla="*/ 6 h 306"/>
                <a:gd name="T52" fmla="*/ 712 w 718"/>
                <a:gd name="T53" fmla="*/ 0 h 306"/>
                <a:gd name="T54" fmla="*/ 688 w 718"/>
                <a:gd name="T55" fmla="*/ 0 h 306"/>
                <a:gd name="T56" fmla="*/ 628 w 718"/>
                <a:gd name="T57" fmla="*/ 0 h 306"/>
                <a:gd name="T58" fmla="*/ 580 w 718"/>
                <a:gd name="T59" fmla="*/ 0 h 306"/>
                <a:gd name="T60" fmla="*/ 544 w 718"/>
                <a:gd name="T61" fmla="*/ 0 h 306"/>
                <a:gd name="T62" fmla="*/ 514 w 718"/>
                <a:gd name="T63" fmla="*/ 18 h 306"/>
                <a:gd name="T64" fmla="*/ 485 w 718"/>
                <a:gd name="T65" fmla="*/ 42 h 306"/>
                <a:gd name="T66" fmla="*/ 467 w 718"/>
                <a:gd name="T67" fmla="*/ 54 h 306"/>
                <a:gd name="T68" fmla="*/ 449 w 718"/>
                <a:gd name="T69" fmla="*/ 60 h 306"/>
                <a:gd name="T70" fmla="*/ 425 w 718"/>
                <a:gd name="T71" fmla="*/ 60 h 306"/>
                <a:gd name="T72" fmla="*/ 389 w 718"/>
                <a:gd name="T73" fmla="*/ 66 h 306"/>
                <a:gd name="T74" fmla="*/ 347 w 718"/>
                <a:gd name="T75" fmla="*/ 84 h 306"/>
                <a:gd name="T76" fmla="*/ 311 w 718"/>
                <a:gd name="T77" fmla="*/ 108 h 306"/>
                <a:gd name="T78" fmla="*/ 287 w 718"/>
                <a:gd name="T79" fmla="*/ 126 h 306"/>
                <a:gd name="T80" fmla="*/ 275 w 718"/>
                <a:gd name="T81" fmla="*/ 132 h 306"/>
                <a:gd name="T82" fmla="*/ 257 w 718"/>
                <a:gd name="T83" fmla="*/ 138 h 306"/>
                <a:gd name="T84" fmla="*/ 221 w 718"/>
                <a:gd name="T85" fmla="*/ 138 h 306"/>
                <a:gd name="T86" fmla="*/ 186 w 718"/>
                <a:gd name="T87" fmla="*/ 138 h 306"/>
                <a:gd name="T88" fmla="*/ 180 w 718"/>
                <a:gd name="T89" fmla="*/ 138 h 306"/>
                <a:gd name="T90" fmla="*/ 174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w="9525">
              <a:noFill/>
              <a:round/>
              <a:headEnd/>
              <a:tailEnd/>
            </a:ln>
          </p:spPr>
          <p:txBody>
            <a:bodyPr/>
            <a:lstStyle/>
            <a:p>
              <a:endParaRPr lang="en-US"/>
            </a:p>
          </p:txBody>
        </p:sp>
        <p:sp>
          <p:nvSpPr>
            <p:cNvPr id="13" name="Freeform 11"/>
            <p:cNvSpPr>
              <a:spLocks/>
            </p:cNvSpPr>
            <p:nvPr userDrawn="1"/>
          </p:nvSpPr>
          <p:spPr bwMode="hidden">
            <a:xfrm>
              <a:off x="3358" y="1890"/>
              <a:ext cx="2400" cy="881"/>
            </a:xfrm>
            <a:custGeom>
              <a:avLst/>
              <a:gdLst>
                <a:gd name="T0" fmla="*/ 2231 w 2392"/>
                <a:gd name="T1" fmla="*/ 54 h 881"/>
                <a:gd name="T2" fmla="*/ 2189 w 2392"/>
                <a:gd name="T3" fmla="*/ 54 h 881"/>
                <a:gd name="T4" fmla="*/ 2147 w 2392"/>
                <a:gd name="T5" fmla="*/ 66 h 881"/>
                <a:gd name="T6" fmla="*/ 2021 w 2392"/>
                <a:gd name="T7" fmla="*/ 101 h 881"/>
                <a:gd name="T8" fmla="*/ 1956 w 2392"/>
                <a:gd name="T9" fmla="*/ 119 h 881"/>
                <a:gd name="T10" fmla="*/ 1860 w 2392"/>
                <a:gd name="T11" fmla="*/ 167 h 881"/>
                <a:gd name="T12" fmla="*/ 1836 w 2392"/>
                <a:gd name="T13" fmla="*/ 245 h 881"/>
                <a:gd name="T14" fmla="*/ 1842 w 2392"/>
                <a:gd name="T15" fmla="*/ 305 h 881"/>
                <a:gd name="T16" fmla="*/ 1758 w 2392"/>
                <a:gd name="T17" fmla="*/ 317 h 881"/>
                <a:gd name="T18" fmla="*/ 1597 w 2392"/>
                <a:gd name="T19" fmla="*/ 263 h 881"/>
                <a:gd name="T20" fmla="*/ 1507 w 2392"/>
                <a:gd name="T21" fmla="*/ 257 h 881"/>
                <a:gd name="T22" fmla="*/ 1399 w 2392"/>
                <a:gd name="T23" fmla="*/ 311 h 881"/>
                <a:gd name="T24" fmla="*/ 1334 w 2392"/>
                <a:gd name="T25" fmla="*/ 353 h 881"/>
                <a:gd name="T26" fmla="*/ 1310 w 2392"/>
                <a:gd name="T27" fmla="*/ 359 h 881"/>
                <a:gd name="T28" fmla="*/ 1214 w 2392"/>
                <a:gd name="T29" fmla="*/ 371 h 881"/>
                <a:gd name="T30" fmla="*/ 1160 w 2392"/>
                <a:gd name="T31" fmla="*/ 365 h 881"/>
                <a:gd name="T32" fmla="*/ 1053 w 2392"/>
                <a:gd name="T33" fmla="*/ 371 h 881"/>
                <a:gd name="T34" fmla="*/ 957 w 2392"/>
                <a:gd name="T35" fmla="*/ 383 h 881"/>
                <a:gd name="T36" fmla="*/ 921 w 2392"/>
                <a:gd name="T37" fmla="*/ 401 h 881"/>
                <a:gd name="T38" fmla="*/ 819 w 2392"/>
                <a:gd name="T39" fmla="*/ 419 h 881"/>
                <a:gd name="T40" fmla="*/ 778 w 2392"/>
                <a:gd name="T41" fmla="*/ 419 h 881"/>
                <a:gd name="T42" fmla="*/ 664 w 2392"/>
                <a:gd name="T43" fmla="*/ 437 h 881"/>
                <a:gd name="T44" fmla="*/ 598 w 2392"/>
                <a:gd name="T45" fmla="*/ 473 h 881"/>
                <a:gd name="T46" fmla="*/ 503 w 2392"/>
                <a:gd name="T47" fmla="*/ 467 h 881"/>
                <a:gd name="T48" fmla="*/ 431 w 2392"/>
                <a:gd name="T49" fmla="*/ 491 h 881"/>
                <a:gd name="T50" fmla="*/ 413 w 2392"/>
                <a:gd name="T51" fmla="*/ 539 h 881"/>
                <a:gd name="T52" fmla="*/ 347 w 2392"/>
                <a:gd name="T53" fmla="*/ 569 h 881"/>
                <a:gd name="T54" fmla="*/ 222 w 2392"/>
                <a:gd name="T55" fmla="*/ 599 h 881"/>
                <a:gd name="T56" fmla="*/ 138 w 2392"/>
                <a:gd name="T57" fmla="*/ 647 h 881"/>
                <a:gd name="T58" fmla="*/ 108 w 2392"/>
                <a:gd name="T59" fmla="*/ 659 h 881"/>
                <a:gd name="T60" fmla="*/ 0 w 2392"/>
                <a:gd name="T61" fmla="*/ 671 h 881"/>
                <a:gd name="T62" fmla="*/ 84 w 2392"/>
                <a:gd name="T63" fmla="*/ 695 h 881"/>
                <a:gd name="T64" fmla="*/ 263 w 2392"/>
                <a:gd name="T65" fmla="*/ 653 h 881"/>
                <a:gd name="T66" fmla="*/ 473 w 2392"/>
                <a:gd name="T67" fmla="*/ 569 h 881"/>
                <a:gd name="T68" fmla="*/ 568 w 2392"/>
                <a:gd name="T69" fmla="*/ 521 h 881"/>
                <a:gd name="T70" fmla="*/ 646 w 2392"/>
                <a:gd name="T71" fmla="*/ 515 h 881"/>
                <a:gd name="T72" fmla="*/ 873 w 2392"/>
                <a:gd name="T73" fmla="*/ 461 h 881"/>
                <a:gd name="T74" fmla="*/ 1148 w 2392"/>
                <a:gd name="T75" fmla="*/ 425 h 881"/>
                <a:gd name="T76" fmla="*/ 1292 w 2392"/>
                <a:gd name="T77" fmla="*/ 461 h 881"/>
                <a:gd name="T78" fmla="*/ 1417 w 2392"/>
                <a:gd name="T79" fmla="*/ 533 h 881"/>
                <a:gd name="T80" fmla="*/ 1435 w 2392"/>
                <a:gd name="T81" fmla="*/ 617 h 881"/>
                <a:gd name="T82" fmla="*/ 1376 w 2392"/>
                <a:gd name="T83" fmla="*/ 653 h 881"/>
                <a:gd name="T84" fmla="*/ 1226 w 2392"/>
                <a:gd name="T85" fmla="*/ 701 h 881"/>
                <a:gd name="T86" fmla="*/ 1112 w 2392"/>
                <a:gd name="T87" fmla="*/ 755 h 881"/>
                <a:gd name="T88" fmla="*/ 1065 w 2392"/>
                <a:gd name="T89" fmla="*/ 809 h 881"/>
                <a:gd name="T90" fmla="*/ 1077 w 2392"/>
                <a:gd name="T91" fmla="*/ 869 h 881"/>
                <a:gd name="T92" fmla="*/ 1106 w 2392"/>
                <a:gd name="T93" fmla="*/ 881 h 881"/>
                <a:gd name="T94" fmla="*/ 1208 w 2392"/>
                <a:gd name="T95" fmla="*/ 869 h 881"/>
                <a:gd name="T96" fmla="*/ 1388 w 2392"/>
                <a:gd name="T97" fmla="*/ 857 h 881"/>
                <a:gd name="T98" fmla="*/ 1441 w 2392"/>
                <a:gd name="T99" fmla="*/ 851 h 881"/>
                <a:gd name="T100" fmla="*/ 1483 w 2392"/>
                <a:gd name="T101" fmla="*/ 833 h 881"/>
                <a:gd name="T102" fmla="*/ 1675 w 2392"/>
                <a:gd name="T103" fmla="*/ 743 h 881"/>
                <a:gd name="T104" fmla="*/ 1806 w 2392"/>
                <a:gd name="T105" fmla="*/ 689 h 881"/>
                <a:gd name="T106" fmla="*/ 1884 w 2392"/>
                <a:gd name="T107" fmla="*/ 581 h 881"/>
                <a:gd name="T108" fmla="*/ 2039 w 2392"/>
                <a:gd name="T109" fmla="*/ 389 h 881"/>
                <a:gd name="T110" fmla="*/ 2207 w 2392"/>
                <a:gd name="T111" fmla="*/ 269 h 881"/>
                <a:gd name="T112" fmla="*/ 2249 w 2392"/>
                <a:gd name="T113" fmla="*/ 239 h 881"/>
                <a:gd name="T114" fmla="*/ 2392 w 2392"/>
                <a:gd name="T115" fmla="*/ 0 h 881"/>
                <a:gd name="T116" fmla="*/ 2302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w="9525">
              <a:noFill/>
              <a:round/>
              <a:headEnd/>
              <a:tailEnd/>
            </a:ln>
          </p:spPr>
          <p:txBody>
            <a:bodyPr/>
            <a:lstStyle/>
            <a:p>
              <a:endParaRPr lang="en-US"/>
            </a:p>
          </p:txBody>
        </p:sp>
        <p:sp>
          <p:nvSpPr>
            <p:cNvPr id="14" name="Freeform 12"/>
            <p:cNvSpPr>
              <a:spLocks/>
            </p:cNvSpPr>
            <p:nvPr userDrawn="1"/>
          </p:nvSpPr>
          <p:spPr bwMode="hidden">
            <a:xfrm>
              <a:off x="3839" y="1854"/>
              <a:ext cx="577" cy="258"/>
            </a:xfrm>
            <a:custGeom>
              <a:avLst/>
              <a:gdLst/>
              <a:ahLst/>
              <a:cxnLst>
                <a:cxn ang="0">
                  <a:pos x="30" y="245"/>
                </a:cxn>
                <a:cxn ang="0">
                  <a:pos x="18" y="251"/>
                </a:cxn>
                <a:cxn ang="0">
                  <a:pos x="6" y="257"/>
                </a:cxn>
                <a:cxn ang="0">
                  <a:pos x="0" y="257"/>
                </a:cxn>
                <a:cxn ang="0">
                  <a:pos x="305" y="113"/>
                </a:cxn>
                <a:cxn ang="0">
                  <a:pos x="520" y="0"/>
                </a:cxn>
                <a:cxn ang="0">
                  <a:pos x="526" y="6"/>
                </a:cxn>
                <a:cxn ang="0">
                  <a:pos x="544" y="18"/>
                </a:cxn>
                <a:cxn ang="0">
                  <a:pos x="550" y="24"/>
                </a:cxn>
                <a:cxn ang="0">
                  <a:pos x="550" y="36"/>
                </a:cxn>
                <a:cxn ang="0">
                  <a:pos x="544" y="42"/>
                </a:cxn>
                <a:cxn ang="0">
                  <a:pos x="526" y="54"/>
                </a:cxn>
                <a:cxn ang="0">
                  <a:pos x="514" y="60"/>
                </a:cxn>
                <a:cxn ang="0">
                  <a:pos x="502" y="66"/>
                </a:cxn>
                <a:cxn ang="0">
                  <a:pos x="448" y="84"/>
                </a:cxn>
                <a:cxn ang="0">
                  <a:pos x="382" y="113"/>
                </a:cxn>
                <a:cxn ang="0">
                  <a:pos x="305" y="143"/>
                </a:cxn>
                <a:cxn ang="0">
                  <a:pos x="227" y="173"/>
                </a:cxn>
                <a:cxn ang="0">
                  <a:pos x="149" y="203"/>
                </a:cxn>
                <a:cxn ang="0">
                  <a:pos x="83" y="227"/>
                </a:cxn>
                <a:cxn ang="0">
                  <a:pos x="30" y="245"/>
                </a:cxn>
                <a:cxn ang="0">
                  <a:pos x="30" y="245"/>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p>
          </p:txBody>
        </p:sp>
        <p:sp>
          <p:nvSpPr>
            <p:cNvPr id="15"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w="9525">
              <a:noFill/>
              <a:round/>
              <a:headEnd/>
              <a:tailEnd/>
            </a:ln>
          </p:spPr>
          <p:txBody>
            <a:bodyPr/>
            <a:lstStyle/>
            <a:p>
              <a:endParaRPr lang="en-US"/>
            </a:p>
          </p:txBody>
        </p:sp>
        <p:sp>
          <p:nvSpPr>
            <p:cNvPr id="16" name="Freeform 14"/>
            <p:cNvSpPr>
              <a:spLocks/>
            </p:cNvSpPr>
            <p:nvPr userDrawn="1"/>
          </p:nvSpPr>
          <p:spPr bwMode="hidden">
            <a:xfrm>
              <a:off x="3839" y="1728"/>
              <a:ext cx="716" cy="383"/>
            </a:xfrm>
            <a:custGeom>
              <a:avLst/>
              <a:gdLst/>
              <a:ahLst/>
              <a:cxnLst>
                <a:cxn ang="0">
                  <a:pos x="659" y="6"/>
                </a:cxn>
                <a:cxn ang="0">
                  <a:pos x="588" y="42"/>
                </a:cxn>
                <a:cxn ang="0">
                  <a:pos x="515" y="84"/>
                </a:cxn>
                <a:cxn ang="0">
                  <a:pos x="509" y="90"/>
                </a:cxn>
                <a:cxn ang="0">
                  <a:pos x="485" y="102"/>
                </a:cxn>
                <a:cxn ang="0">
                  <a:pos x="455" y="120"/>
                </a:cxn>
                <a:cxn ang="0">
                  <a:pos x="425" y="138"/>
                </a:cxn>
                <a:cxn ang="0">
                  <a:pos x="371" y="168"/>
                </a:cxn>
                <a:cxn ang="0">
                  <a:pos x="306" y="198"/>
                </a:cxn>
                <a:cxn ang="0">
                  <a:pos x="186" y="251"/>
                </a:cxn>
                <a:cxn ang="0">
                  <a:pos x="131" y="269"/>
                </a:cxn>
                <a:cxn ang="0">
                  <a:pos x="89" y="287"/>
                </a:cxn>
                <a:cxn ang="0">
                  <a:pos x="53" y="305"/>
                </a:cxn>
                <a:cxn ang="0">
                  <a:pos x="36" y="311"/>
                </a:cxn>
                <a:cxn ang="0">
                  <a:pos x="12" y="329"/>
                </a:cxn>
                <a:cxn ang="0">
                  <a:pos x="0" y="353"/>
                </a:cxn>
                <a:cxn ang="0">
                  <a:pos x="0" y="371"/>
                </a:cxn>
                <a:cxn ang="0">
                  <a:pos x="0" y="383"/>
                </a:cxn>
                <a:cxn ang="0">
                  <a:pos x="0" y="383"/>
                </a:cxn>
                <a:cxn ang="0">
                  <a:pos x="12" y="371"/>
                </a:cxn>
                <a:cxn ang="0">
                  <a:pos x="30" y="353"/>
                </a:cxn>
                <a:cxn ang="0">
                  <a:pos x="53" y="335"/>
                </a:cxn>
                <a:cxn ang="0">
                  <a:pos x="77" y="317"/>
                </a:cxn>
                <a:cxn ang="0">
                  <a:pos x="101" y="311"/>
                </a:cxn>
                <a:cxn ang="0">
                  <a:pos x="131" y="299"/>
                </a:cxn>
                <a:cxn ang="0">
                  <a:pos x="204" y="269"/>
                </a:cxn>
                <a:cxn ang="0">
                  <a:pos x="240" y="251"/>
                </a:cxn>
                <a:cxn ang="0">
                  <a:pos x="270" y="239"/>
                </a:cxn>
                <a:cxn ang="0">
                  <a:pos x="294" y="228"/>
                </a:cxn>
                <a:cxn ang="0">
                  <a:pos x="312" y="222"/>
                </a:cxn>
                <a:cxn ang="0">
                  <a:pos x="330" y="210"/>
                </a:cxn>
                <a:cxn ang="0">
                  <a:pos x="365" y="186"/>
                </a:cxn>
                <a:cxn ang="0">
                  <a:pos x="419" y="156"/>
                </a:cxn>
                <a:cxn ang="0">
                  <a:pos x="473" y="120"/>
                </a:cxn>
                <a:cxn ang="0">
                  <a:pos x="527" y="90"/>
                </a:cxn>
                <a:cxn ang="0">
                  <a:pos x="576" y="60"/>
                </a:cxn>
                <a:cxn ang="0">
                  <a:pos x="612" y="42"/>
                </a:cxn>
                <a:cxn ang="0">
                  <a:pos x="629" y="36"/>
                </a:cxn>
                <a:cxn ang="0">
                  <a:pos x="647" y="30"/>
                </a:cxn>
                <a:cxn ang="0">
                  <a:pos x="677" y="18"/>
                </a:cxn>
                <a:cxn ang="0">
                  <a:pos x="701" y="6"/>
                </a:cxn>
                <a:cxn ang="0">
                  <a:pos x="713" y="0"/>
                </a:cxn>
                <a:cxn ang="0">
                  <a:pos x="713" y="0"/>
                </a:cxn>
                <a:cxn ang="0">
                  <a:pos x="659" y="6"/>
                </a:cxn>
                <a:cxn ang="0">
                  <a:pos x="716" y="63"/>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p>
          </p:txBody>
        </p:sp>
        <p:sp>
          <p:nvSpPr>
            <p:cNvPr id="17" name="Freeform 15"/>
            <p:cNvSpPr>
              <a:spLocks/>
            </p:cNvSpPr>
            <p:nvPr userDrawn="1"/>
          </p:nvSpPr>
          <p:spPr bwMode="hidden">
            <a:xfrm>
              <a:off x="3453" y="2271"/>
              <a:ext cx="318" cy="225"/>
            </a:xfrm>
            <a:custGeom>
              <a:avLst/>
              <a:gdLst/>
              <a:ahLst/>
              <a:cxnLst>
                <a:cxn ang="0">
                  <a:pos x="6" y="225"/>
                </a:cxn>
                <a:cxn ang="0">
                  <a:pos x="0" y="195"/>
                </a:cxn>
                <a:cxn ang="0">
                  <a:pos x="315" y="0"/>
                </a:cxn>
                <a:cxn ang="0">
                  <a:pos x="303" y="27"/>
                </a:cxn>
                <a:cxn ang="0">
                  <a:pos x="318" y="42"/>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p>
          </p:txBody>
        </p:sp>
        <p:sp>
          <p:nvSpPr>
            <p:cNvPr id="18" name="Freeform 16"/>
            <p:cNvSpPr>
              <a:spLocks/>
            </p:cNvSpPr>
            <p:nvPr userDrawn="1"/>
          </p:nvSpPr>
          <p:spPr bwMode="hidden">
            <a:xfrm>
              <a:off x="0" y="2658"/>
              <a:ext cx="2595" cy="933"/>
            </a:xfrm>
            <a:custGeom>
              <a:avLst/>
              <a:gdLst/>
              <a:ahLst/>
              <a:cxnLst>
                <a:cxn ang="0">
                  <a:pos x="1050" y="657"/>
                </a:cxn>
                <a:cxn ang="0">
                  <a:pos x="1581" y="690"/>
                </a:cxn>
                <a:cxn ang="0">
                  <a:pos x="1671" y="723"/>
                </a:cxn>
                <a:cxn ang="0">
                  <a:pos x="1176" y="621"/>
                </a:cxn>
                <a:cxn ang="0">
                  <a:pos x="1854" y="567"/>
                </a:cxn>
                <a:cxn ang="0">
                  <a:pos x="1869" y="612"/>
                </a:cxn>
                <a:cxn ang="0">
                  <a:pos x="2103" y="861"/>
                </a:cxn>
                <a:cxn ang="0">
                  <a:pos x="1883" y="520"/>
                </a:cxn>
                <a:cxn ang="0">
                  <a:pos x="1842" y="490"/>
                </a:cxn>
                <a:cxn ang="0">
                  <a:pos x="1770" y="466"/>
                </a:cxn>
                <a:cxn ang="0">
                  <a:pos x="1740" y="448"/>
                </a:cxn>
                <a:cxn ang="0">
                  <a:pos x="1758" y="436"/>
                </a:cxn>
                <a:cxn ang="0">
                  <a:pos x="1830" y="430"/>
                </a:cxn>
                <a:cxn ang="0">
                  <a:pos x="1877" y="424"/>
                </a:cxn>
                <a:cxn ang="0">
                  <a:pos x="1955" y="394"/>
                </a:cxn>
                <a:cxn ang="0">
                  <a:pos x="2052" y="396"/>
                </a:cxn>
                <a:cxn ang="0">
                  <a:pos x="2253" y="732"/>
                </a:cxn>
                <a:cxn ang="0">
                  <a:pos x="2415" y="933"/>
                </a:cxn>
                <a:cxn ang="0">
                  <a:pos x="2397" y="828"/>
                </a:cxn>
                <a:cxn ang="0">
                  <a:pos x="2088" y="400"/>
                </a:cxn>
                <a:cxn ang="0">
                  <a:pos x="2046" y="346"/>
                </a:cxn>
                <a:cxn ang="0">
                  <a:pos x="1997" y="304"/>
                </a:cxn>
                <a:cxn ang="0">
                  <a:pos x="1967" y="286"/>
                </a:cxn>
                <a:cxn ang="0">
                  <a:pos x="1973" y="286"/>
                </a:cxn>
                <a:cxn ang="0">
                  <a:pos x="2009" y="286"/>
                </a:cxn>
                <a:cxn ang="0">
                  <a:pos x="2082" y="322"/>
                </a:cxn>
                <a:cxn ang="0">
                  <a:pos x="2199" y="384"/>
                </a:cxn>
                <a:cxn ang="0">
                  <a:pos x="2394" y="448"/>
                </a:cxn>
                <a:cxn ang="0">
                  <a:pos x="2595" y="516"/>
                </a:cxn>
                <a:cxn ang="0">
                  <a:pos x="2388" y="424"/>
                </a:cxn>
                <a:cxn ang="0">
                  <a:pos x="2219" y="340"/>
                </a:cxn>
                <a:cxn ang="0">
                  <a:pos x="2052" y="280"/>
                </a:cxn>
                <a:cxn ang="0">
                  <a:pos x="1955" y="262"/>
                </a:cxn>
                <a:cxn ang="0">
                  <a:pos x="1877" y="274"/>
                </a:cxn>
                <a:cxn ang="0">
                  <a:pos x="1752" y="274"/>
                </a:cxn>
                <a:cxn ang="0">
                  <a:pos x="1661" y="292"/>
                </a:cxn>
                <a:cxn ang="0">
                  <a:pos x="1607" y="316"/>
                </a:cxn>
                <a:cxn ang="0">
                  <a:pos x="1589" y="322"/>
                </a:cxn>
                <a:cxn ang="0">
                  <a:pos x="1409" y="358"/>
                </a:cxn>
                <a:cxn ang="0">
                  <a:pos x="1152" y="442"/>
                </a:cxn>
                <a:cxn ang="0">
                  <a:pos x="966" y="460"/>
                </a:cxn>
                <a:cxn ang="0">
                  <a:pos x="870" y="442"/>
                </a:cxn>
                <a:cxn ang="0">
                  <a:pos x="828" y="430"/>
                </a:cxn>
                <a:cxn ang="0">
                  <a:pos x="743" y="388"/>
                </a:cxn>
                <a:cxn ang="0">
                  <a:pos x="636" y="334"/>
                </a:cxn>
                <a:cxn ang="0">
                  <a:pos x="467" y="256"/>
                </a:cxn>
                <a:cxn ang="0">
                  <a:pos x="0" y="0"/>
                </a:cxn>
                <a:cxn ang="0">
                  <a:pos x="585" y="390"/>
                </a:cxn>
                <a:cxn ang="0">
                  <a:pos x="849" y="543"/>
                </a:cxn>
                <a:cxn ang="0">
                  <a:pos x="897" y="621"/>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p>
          </p:txBody>
        </p:sp>
        <p:sp>
          <p:nvSpPr>
            <p:cNvPr id="19"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w="9525">
              <a:noFill/>
              <a:round/>
              <a:headEnd/>
              <a:tailEnd/>
            </a:ln>
          </p:spPr>
          <p:txBody>
            <a:bodyPr/>
            <a:lstStyle/>
            <a:p>
              <a:endParaRPr lang="en-US"/>
            </a:p>
          </p:txBody>
        </p:sp>
      </p:grpSp>
      <p:sp>
        <p:nvSpPr>
          <p:cNvPr id="73746" name="Rectangle 18"/>
          <p:cNvSpPr>
            <a:spLocks noGrp="1" noChangeArrowheads="1"/>
          </p:cNvSpPr>
          <p:nvPr>
            <p:ph type="ctrTitle" sz="quarter"/>
          </p:nvPr>
        </p:nvSpPr>
        <p:spPr>
          <a:xfrm>
            <a:off x="685800" y="1768475"/>
            <a:ext cx="7772400" cy="1736725"/>
          </a:xfrm>
        </p:spPr>
        <p:txBody>
          <a:bodyPr anchor="b"/>
          <a:lstStyle>
            <a:lvl1pPr>
              <a:defRPr sz="5400"/>
            </a:lvl1pPr>
          </a:lstStyle>
          <a:p>
            <a:r>
              <a:rPr lang="en-US"/>
              <a:t>Click to edit Master title style</a:t>
            </a:r>
          </a:p>
        </p:txBody>
      </p:sp>
      <p:sp>
        <p:nvSpPr>
          <p:cNvPr id="73747" name="Rectangle 19"/>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0" name="Rectangle 20"/>
          <p:cNvSpPr>
            <a:spLocks noGrp="1" noChangeArrowheads="1"/>
          </p:cNvSpPr>
          <p:nvPr>
            <p:ph type="dt" sz="quarter" idx="10"/>
          </p:nvPr>
        </p:nvSpPr>
        <p:spPr/>
        <p:txBody>
          <a:bodyPr/>
          <a:lstStyle>
            <a:lvl1pPr>
              <a:defRPr/>
            </a:lvl1pPr>
          </a:lstStyle>
          <a:p>
            <a:pPr>
              <a:defRPr/>
            </a:pPr>
            <a:endParaRPr lang="en-US"/>
          </a:p>
        </p:txBody>
      </p:sp>
      <p:sp>
        <p:nvSpPr>
          <p:cNvPr id="21" name="Rectangle 21"/>
          <p:cNvSpPr>
            <a:spLocks noGrp="1" noChangeArrowheads="1"/>
          </p:cNvSpPr>
          <p:nvPr>
            <p:ph type="ftr" sz="quarter" idx="11"/>
          </p:nvPr>
        </p:nvSpPr>
        <p:spPr/>
        <p:txBody>
          <a:bodyPr/>
          <a:lstStyle>
            <a:lvl1pPr>
              <a:defRPr/>
            </a:lvl1pPr>
          </a:lstStyle>
          <a:p>
            <a:pPr>
              <a:defRPr/>
            </a:pPr>
            <a:endParaRPr lang="en-US"/>
          </a:p>
        </p:txBody>
      </p:sp>
      <p:sp>
        <p:nvSpPr>
          <p:cNvPr id="22" name="Rectangle 22"/>
          <p:cNvSpPr>
            <a:spLocks noGrp="1" noChangeArrowheads="1"/>
          </p:cNvSpPr>
          <p:nvPr>
            <p:ph type="sldNum" sz="quarter" idx="12"/>
          </p:nvPr>
        </p:nvSpPr>
        <p:spPr/>
        <p:txBody>
          <a:bodyPr/>
          <a:lstStyle>
            <a:lvl1pPr>
              <a:defRPr/>
            </a:lvl1pPr>
          </a:lstStyle>
          <a:p>
            <a:pPr>
              <a:defRPr/>
            </a:pPr>
            <a:fld id="{FEFED2E2-E5E2-467A-9D26-B94A53820C1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CEC6AD94-3BB1-488B-A9F5-8168F6D685D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3A5D8396-825D-4086-A86E-FC8774A4BA4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197BE169-F114-4E37-A4B9-0F8B9D9C60E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5DF3CC94-CB8D-4D38-84B1-4A5BC4CB44A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866AEA42-FCE0-4466-AF0A-69597C540D2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p>
        </p:txBody>
      </p:sp>
      <p:sp>
        <p:nvSpPr>
          <p:cNvPr id="8" name="Rectangle 20"/>
          <p:cNvSpPr>
            <a:spLocks noGrp="1" noChangeArrowheads="1"/>
          </p:cNvSpPr>
          <p:nvPr>
            <p:ph type="ftr" sz="quarter" idx="11"/>
          </p:nvPr>
        </p:nvSpPr>
        <p:spPr>
          <a:ln/>
        </p:spPr>
        <p:txBody>
          <a:bodyPr/>
          <a:lstStyle>
            <a:lvl1pPr>
              <a:defRPr/>
            </a:lvl1pPr>
          </a:lstStyle>
          <a:p>
            <a:pPr>
              <a:defRPr/>
            </a:pPr>
            <a:endParaRPr lang="en-US"/>
          </a:p>
        </p:txBody>
      </p:sp>
      <p:sp>
        <p:nvSpPr>
          <p:cNvPr id="9" name="Rectangle 21"/>
          <p:cNvSpPr>
            <a:spLocks noGrp="1" noChangeArrowheads="1"/>
          </p:cNvSpPr>
          <p:nvPr>
            <p:ph type="sldNum" sz="quarter" idx="12"/>
          </p:nvPr>
        </p:nvSpPr>
        <p:spPr>
          <a:ln/>
        </p:spPr>
        <p:txBody>
          <a:bodyPr/>
          <a:lstStyle>
            <a:lvl1pPr>
              <a:defRPr/>
            </a:lvl1pPr>
          </a:lstStyle>
          <a:p>
            <a:pPr>
              <a:defRPr/>
            </a:pPr>
            <a:fld id="{7A089F8F-3057-4BC4-8AA3-A3499104B50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p>
        </p:txBody>
      </p:sp>
      <p:sp>
        <p:nvSpPr>
          <p:cNvPr id="4" name="Rectangle 20"/>
          <p:cNvSpPr>
            <a:spLocks noGrp="1" noChangeArrowheads="1"/>
          </p:cNvSpPr>
          <p:nvPr>
            <p:ph type="ftr" sz="quarter" idx="11"/>
          </p:nvPr>
        </p:nvSpPr>
        <p:spPr>
          <a:ln/>
        </p:spPr>
        <p:txBody>
          <a:bodyPr/>
          <a:lstStyle>
            <a:lvl1pPr>
              <a:defRPr/>
            </a:lvl1pPr>
          </a:lstStyle>
          <a:p>
            <a:pPr>
              <a:defRPr/>
            </a:pPr>
            <a:endParaRPr lang="en-US"/>
          </a:p>
        </p:txBody>
      </p:sp>
      <p:sp>
        <p:nvSpPr>
          <p:cNvPr id="5" name="Rectangle 21"/>
          <p:cNvSpPr>
            <a:spLocks noGrp="1" noChangeArrowheads="1"/>
          </p:cNvSpPr>
          <p:nvPr>
            <p:ph type="sldNum" sz="quarter" idx="12"/>
          </p:nvPr>
        </p:nvSpPr>
        <p:spPr>
          <a:ln/>
        </p:spPr>
        <p:txBody>
          <a:bodyPr/>
          <a:lstStyle>
            <a:lvl1pPr>
              <a:defRPr/>
            </a:lvl1pPr>
          </a:lstStyle>
          <a:p>
            <a:pPr>
              <a:defRPr/>
            </a:pPr>
            <a:fld id="{E5D3365F-42E9-43E9-B555-45AFFBDF779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p>
        </p:txBody>
      </p:sp>
      <p:sp>
        <p:nvSpPr>
          <p:cNvPr id="3" name="Rectangle 20"/>
          <p:cNvSpPr>
            <a:spLocks noGrp="1" noChangeArrowheads="1"/>
          </p:cNvSpPr>
          <p:nvPr>
            <p:ph type="ftr" sz="quarter" idx="11"/>
          </p:nvPr>
        </p:nvSpPr>
        <p:spPr>
          <a:ln/>
        </p:spPr>
        <p:txBody>
          <a:bodyPr/>
          <a:lstStyle>
            <a:lvl1pPr>
              <a:defRPr/>
            </a:lvl1pPr>
          </a:lstStyle>
          <a:p>
            <a:pPr>
              <a:defRPr/>
            </a:pPr>
            <a:endParaRPr lang="en-US"/>
          </a:p>
        </p:txBody>
      </p:sp>
      <p:sp>
        <p:nvSpPr>
          <p:cNvPr id="4" name="Rectangle 21"/>
          <p:cNvSpPr>
            <a:spLocks noGrp="1" noChangeArrowheads="1"/>
          </p:cNvSpPr>
          <p:nvPr>
            <p:ph type="sldNum" sz="quarter" idx="12"/>
          </p:nvPr>
        </p:nvSpPr>
        <p:spPr>
          <a:ln/>
        </p:spPr>
        <p:txBody>
          <a:bodyPr/>
          <a:lstStyle>
            <a:lvl1pPr>
              <a:defRPr/>
            </a:lvl1pPr>
          </a:lstStyle>
          <a:p>
            <a:pPr>
              <a:defRPr/>
            </a:pPr>
            <a:fld id="{D9EB67DB-37DB-43F4-AA27-B2B0F24B0DF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0703B354-74CA-437C-A3C8-E26B5942C03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67393498-A968-4531-BDFB-426F6354300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99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2438400"/>
            <a:ext cx="9144000" cy="4046538"/>
            <a:chOff x="0" y="1536"/>
            <a:chExt cx="5760" cy="2549"/>
          </a:xfrm>
        </p:grpSpPr>
        <p:sp>
          <p:nvSpPr>
            <p:cNvPr id="72707"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w="9525">
              <a:noFill/>
              <a:miter lim="800000"/>
              <a:headEnd/>
              <a:tailEnd/>
            </a:ln>
            <a:effectLst/>
          </p:spPr>
          <p:txBody>
            <a:bodyPr wrap="none" anchor="ctr"/>
            <a:lstStyle/>
            <a:p>
              <a:pPr>
                <a:defRPr/>
              </a:pPr>
              <a:endParaRPr lang="en-US"/>
            </a:p>
          </p:txBody>
        </p:sp>
        <p:sp>
          <p:nvSpPr>
            <p:cNvPr id="1033"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w="9525">
              <a:noFill/>
              <a:round/>
              <a:headEnd/>
              <a:tailEnd/>
            </a:ln>
          </p:spPr>
          <p:txBody>
            <a:bodyPr/>
            <a:lstStyle/>
            <a:p>
              <a:endParaRPr lang="en-US"/>
            </a:p>
          </p:txBody>
        </p:sp>
        <p:sp>
          <p:nvSpPr>
            <p:cNvPr id="1034"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w="9525">
              <a:noFill/>
              <a:round/>
              <a:headEnd/>
              <a:tailEnd/>
            </a:ln>
          </p:spPr>
          <p:txBody>
            <a:bodyPr/>
            <a:lstStyle/>
            <a:p>
              <a:endParaRPr lang="en-US"/>
            </a:p>
          </p:txBody>
        </p:sp>
        <p:sp>
          <p:nvSpPr>
            <p:cNvPr id="72710" name="Freeform 6"/>
            <p:cNvSpPr>
              <a:spLocks/>
            </p:cNvSpPr>
            <p:nvPr userDrawn="1"/>
          </p:nvSpPr>
          <p:spPr bwMode="hidden">
            <a:xfrm>
              <a:off x="3792" y="1536"/>
              <a:ext cx="1968" cy="762"/>
            </a:xfrm>
            <a:custGeom>
              <a:avLst/>
              <a:gdLst/>
              <a:ahLst/>
              <a:cxnLst>
                <a:cxn ang="0">
                  <a:pos x="965" y="165"/>
                </a:cxn>
                <a:cxn ang="0">
                  <a:pos x="696" y="200"/>
                </a:cxn>
                <a:cxn ang="0">
                  <a:pos x="693" y="237"/>
                </a:cxn>
                <a:cxn ang="0">
                  <a:pos x="924" y="258"/>
                </a:cxn>
                <a:cxn ang="0">
                  <a:pos x="993" y="267"/>
                </a:cxn>
                <a:cxn ang="0">
                  <a:pos x="681" y="291"/>
                </a:cxn>
                <a:cxn ang="0">
                  <a:pos x="633" y="309"/>
                </a:cxn>
                <a:cxn ang="0">
                  <a:pos x="645" y="336"/>
                </a:cxn>
                <a:cxn ang="0">
                  <a:pos x="672" y="351"/>
                </a:cxn>
                <a:cxn ang="0">
                  <a:pos x="984" y="333"/>
                </a:cxn>
                <a:cxn ang="0">
                  <a:pos x="1080" y="357"/>
                </a:cxn>
                <a:cxn ang="0">
                  <a:pos x="624" y="492"/>
                </a:cxn>
                <a:cxn ang="0">
                  <a:pos x="616" y="536"/>
                </a:cxn>
                <a:cxn ang="0">
                  <a:pos x="8" y="724"/>
                </a:cxn>
                <a:cxn ang="0">
                  <a:pos x="0" y="756"/>
                </a:cxn>
                <a:cxn ang="0">
                  <a:pos x="27" y="762"/>
                </a:cxn>
                <a:cxn ang="0">
                  <a:pos x="664" y="564"/>
                </a:cxn>
                <a:cxn ang="0">
                  <a:pos x="856" y="600"/>
                </a:cxn>
                <a:cxn ang="0">
                  <a:pos x="1158" y="507"/>
                </a:cxn>
                <a:cxn ang="0">
                  <a:pos x="1434" y="465"/>
                </a:cxn>
                <a:cxn ang="0">
                  <a:pos x="1572" y="368"/>
                </a:cxn>
                <a:cxn ang="0">
                  <a:pos x="1712" y="340"/>
                </a:cxn>
                <a:cxn ang="0">
                  <a:pos x="1856" y="328"/>
                </a:cxn>
                <a:cxn ang="0">
                  <a:pos x="1968" y="330"/>
                </a:cxn>
                <a:cxn ang="0">
                  <a:pos x="1968" y="0"/>
                </a:cxn>
                <a:cxn ang="0">
                  <a:pos x="1934" y="3"/>
                </a:cxn>
                <a:cxn ang="0">
                  <a:pos x="1832" y="5"/>
                </a:cxn>
                <a:cxn ang="0">
                  <a:pos x="1682" y="35"/>
                </a:cxn>
                <a:cxn ang="0">
                  <a:pos x="1643" y="72"/>
                </a:cxn>
                <a:cxn ang="0">
                  <a:pos x="1392" y="11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p>
          </p:txBody>
        </p:sp>
        <p:sp>
          <p:nvSpPr>
            <p:cNvPr id="1036" name="Freeform 7"/>
            <p:cNvSpPr>
              <a:spLocks/>
            </p:cNvSpPr>
            <p:nvPr userDrawn="1"/>
          </p:nvSpPr>
          <p:spPr bwMode="hidden">
            <a:xfrm>
              <a:off x="3599" y="2477"/>
              <a:ext cx="186" cy="120"/>
            </a:xfrm>
            <a:custGeom>
              <a:avLst/>
              <a:gdLst>
                <a:gd name="T0" fmla="*/ 185 w 185"/>
                <a:gd name="T1" fmla="*/ 0 h 120"/>
                <a:gd name="T2" fmla="*/ 185 w 185"/>
                <a:gd name="T3" fmla="*/ 6 h 120"/>
                <a:gd name="T4" fmla="*/ 185 w 185"/>
                <a:gd name="T5" fmla="*/ 18 h 120"/>
                <a:gd name="T6" fmla="*/ 185 w 185"/>
                <a:gd name="T7" fmla="*/ 36 h 120"/>
                <a:gd name="T8" fmla="*/ 179 w 185"/>
                <a:gd name="T9" fmla="*/ 54 h 120"/>
                <a:gd name="T10" fmla="*/ 161 w 185"/>
                <a:gd name="T11" fmla="*/ 72 h 120"/>
                <a:gd name="T12" fmla="*/ 137 w 185"/>
                <a:gd name="T13" fmla="*/ 96 h 120"/>
                <a:gd name="T14" fmla="*/ 101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85 w 185"/>
                <a:gd name="T29" fmla="*/ 0 h 120"/>
                <a:gd name="T30" fmla="*/ 185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w="9525">
              <a:noFill/>
              <a:round/>
              <a:headEnd/>
              <a:tailEnd/>
            </a:ln>
          </p:spPr>
          <p:txBody>
            <a:bodyPr/>
            <a:lstStyle/>
            <a:p>
              <a:endParaRPr lang="en-US"/>
            </a:p>
          </p:txBody>
        </p:sp>
        <p:sp>
          <p:nvSpPr>
            <p:cNvPr id="1037"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w="9525">
              <a:noFill/>
              <a:round/>
              <a:headEnd/>
              <a:tailEnd/>
            </a:ln>
          </p:spPr>
          <p:txBody>
            <a:bodyPr/>
            <a:lstStyle/>
            <a:p>
              <a:endParaRPr lang="en-US"/>
            </a:p>
          </p:txBody>
        </p:sp>
        <p:sp>
          <p:nvSpPr>
            <p:cNvPr id="1038"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37 w 526"/>
                <a:gd name="T17" fmla="*/ 179 h 275"/>
                <a:gd name="T18" fmla="*/ 209 w 526"/>
                <a:gd name="T19" fmla="*/ 143 h 275"/>
                <a:gd name="T20" fmla="*/ 251 w 526"/>
                <a:gd name="T21" fmla="*/ 120 h 275"/>
                <a:gd name="T22" fmla="*/ 299 w 526"/>
                <a:gd name="T23" fmla="*/ 96 h 275"/>
                <a:gd name="T24" fmla="*/ 394 w 526"/>
                <a:gd name="T25" fmla="*/ 48 h 275"/>
                <a:gd name="T26" fmla="*/ 442 w 526"/>
                <a:gd name="T27" fmla="*/ 30 h 275"/>
                <a:gd name="T28" fmla="*/ 478 w 526"/>
                <a:gd name="T29" fmla="*/ 12 h 275"/>
                <a:gd name="T30" fmla="*/ 502 w 526"/>
                <a:gd name="T31" fmla="*/ 6 h 275"/>
                <a:gd name="T32" fmla="*/ 520 w 526"/>
                <a:gd name="T33" fmla="*/ 0 h 275"/>
                <a:gd name="T34" fmla="*/ 526 w 526"/>
                <a:gd name="T35" fmla="*/ 0 h 275"/>
                <a:gd name="T36" fmla="*/ 520 w 526"/>
                <a:gd name="T37" fmla="*/ 6 h 275"/>
                <a:gd name="T38" fmla="*/ 508 w 526"/>
                <a:gd name="T39" fmla="*/ 12 h 275"/>
                <a:gd name="T40" fmla="*/ 484 w 526"/>
                <a:gd name="T41" fmla="*/ 24 h 275"/>
                <a:gd name="T42" fmla="*/ 460 w 526"/>
                <a:gd name="T43" fmla="*/ 42 h 275"/>
                <a:gd name="T44" fmla="*/ 436 w 526"/>
                <a:gd name="T45" fmla="*/ 54 h 275"/>
                <a:gd name="T46" fmla="*/ 394 w 526"/>
                <a:gd name="T47" fmla="*/ 78 h 275"/>
                <a:gd name="T48" fmla="*/ 340 w 526"/>
                <a:gd name="T49" fmla="*/ 108 h 275"/>
                <a:gd name="T50" fmla="*/ 275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w="9525">
              <a:noFill/>
              <a:round/>
              <a:headEnd/>
              <a:tailEnd/>
            </a:ln>
          </p:spPr>
          <p:txBody>
            <a:bodyPr/>
            <a:lstStyle/>
            <a:p>
              <a:endParaRPr lang="en-US"/>
            </a:p>
          </p:txBody>
        </p:sp>
        <p:sp>
          <p:nvSpPr>
            <p:cNvPr id="1039"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20 w 718"/>
                <a:gd name="T17" fmla="*/ 228 h 306"/>
                <a:gd name="T18" fmla="*/ 126 w 718"/>
                <a:gd name="T19" fmla="*/ 228 h 306"/>
                <a:gd name="T20" fmla="*/ 144 w 718"/>
                <a:gd name="T21" fmla="*/ 222 h 306"/>
                <a:gd name="T22" fmla="*/ 168 w 718"/>
                <a:gd name="T23" fmla="*/ 216 h 306"/>
                <a:gd name="T24" fmla="*/ 198 w 718"/>
                <a:gd name="T25" fmla="*/ 204 h 306"/>
                <a:gd name="T26" fmla="*/ 275 w 718"/>
                <a:gd name="T27" fmla="*/ 180 h 306"/>
                <a:gd name="T28" fmla="*/ 371 w 718"/>
                <a:gd name="T29" fmla="*/ 156 h 306"/>
                <a:gd name="T30" fmla="*/ 461 w 718"/>
                <a:gd name="T31" fmla="*/ 126 h 306"/>
                <a:gd name="T32" fmla="*/ 544 w 718"/>
                <a:gd name="T33" fmla="*/ 102 h 306"/>
                <a:gd name="T34" fmla="*/ 574 w 718"/>
                <a:gd name="T35" fmla="*/ 90 h 306"/>
                <a:gd name="T36" fmla="*/ 604 w 718"/>
                <a:gd name="T37" fmla="*/ 84 h 306"/>
                <a:gd name="T38" fmla="*/ 622 w 718"/>
                <a:gd name="T39" fmla="*/ 78 h 306"/>
                <a:gd name="T40" fmla="*/ 628 w 718"/>
                <a:gd name="T41" fmla="*/ 72 h 306"/>
                <a:gd name="T42" fmla="*/ 634 w 718"/>
                <a:gd name="T43" fmla="*/ 66 h 306"/>
                <a:gd name="T44" fmla="*/ 652 w 718"/>
                <a:gd name="T45" fmla="*/ 60 h 306"/>
                <a:gd name="T46" fmla="*/ 694 w 718"/>
                <a:gd name="T47" fmla="*/ 30 h 306"/>
                <a:gd name="T48" fmla="*/ 712 w 718"/>
                <a:gd name="T49" fmla="*/ 18 h 306"/>
                <a:gd name="T50" fmla="*/ 718 w 718"/>
                <a:gd name="T51" fmla="*/ 6 h 306"/>
                <a:gd name="T52" fmla="*/ 712 w 718"/>
                <a:gd name="T53" fmla="*/ 0 h 306"/>
                <a:gd name="T54" fmla="*/ 688 w 718"/>
                <a:gd name="T55" fmla="*/ 0 h 306"/>
                <a:gd name="T56" fmla="*/ 628 w 718"/>
                <a:gd name="T57" fmla="*/ 0 h 306"/>
                <a:gd name="T58" fmla="*/ 580 w 718"/>
                <a:gd name="T59" fmla="*/ 0 h 306"/>
                <a:gd name="T60" fmla="*/ 544 w 718"/>
                <a:gd name="T61" fmla="*/ 0 h 306"/>
                <a:gd name="T62" fmla="*/ 514 w 718"/>
                <a:gd name="T63" fmla="*/ 18 h 306"/>
                <a:gd name="T64" fmla="*/ 485 w 718"/>
                <a:gd name="T65" fmla="*/ 42 h 306"/>
                <a:gd name="T66" fmla="*/ 467 w 718"/>
                <a:gd name="T67" fmla="*/ 54 h 306"/>
                <a:gd name="T68" fmla="*/ 449 w 718"/>
                <a:gd name="T69" fmla="*/ 60 h 306"/>
                <a:gd name="T70" fmla="*/ 425 w 718"/>
                <a:gd name="T71" fmla="*/ 60 h 306"/>
                <a:gd name="T72" fmla="*/ 389 w 718"/>
                <a:gd name="T73" fmla="*/ 66 h 306"/>
                <a:gd name="T74" fmla="*/ 347 w 718"/>
                <a:gd name="T75" fmla="*/ 84 h 306"/>
                <a:gd name="T76" fmla="*/ 311 w 718"/>
                <a:gd name="T77" fmla="*/ 108 h 306"/>
                <a:gd name="T78" fmla="*/ 287 w 718"/>
                <a:gd name="T79" fmla="*/ 126 h 306"/>
                <a:gd name="T80" fmla="*/ 275 w 718"/>
                <a:gd name="T81" fmla="*/ 132 h 306"/>
                <a:gd name="T82" fmla="*/ 257 w 718"/>
                <a:gd name="T83" fmla="*/ 138 h 306"/>
                <a:gd name="T84" fmla="*/ 221 w 718"/>
                <a:gd name="T85" fmla="*/ 138 h 306"/>
                <a:gd name="T86" fmla="*/ 186 w 718"/>
                <a:gd name="T87" fmla="*/ 138 h 306"/>
                <a:gd name="T88" fmla="*/ 180 w 718"/>
                <a:gd name="T89" fmla="*/ 138 h 306"/>
                <a:gd name="T90" fmla="*/ 174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w="9525">
              <a:noFill/>
              <a:round/>
              <a:headEnd/>
              <a:tailEnd/>
            </a:ln>
          </p:spPr>
          <p:txBody>
            <a:bodyPr/>
            <a:lstStyle/>
            <a:p>
              <a:endParaRPr lang="en-US"/>
            </a:p>
          </p:txBody>
        </p:sp>
        <p:sp>
          <p:nvSpPr>
            <p:cNvPr id="1040" name="Freeform 11"/>
            <p:cNvSpPr>
              <a:spLocks/>
            </p:cNvSpPr>
            <p:nvPr userDrawn="1"/>
          </p:nvSpPr>
          <p:spPr bwMode="hidden">
            <a:xfrm>
              <a:off x="3358" y="1890"/>
              <a:ext cx="2400" cy="881"/>
            </a:xfrm>
            <a:custGeom>
              <a:avLst/>
              <a:gdLst>
                <a:gd name="T0" fmla="*/ 2231 w 2392"/>
                <a:gd name="T1" fmla="*/ 54 h 881"/>
                <a:gd name="T2" fmla="*/ 2189 w 2392"/>
                <a:gd name="T3" fmla="*/ 54 h 881"/>
                <a:gd name="T4" fmla="*/ 2147 w 2392"/>
                <a:gd name="T5" fmla="*/ 66 h 881"/>
                <a:gd name="T6" fmla="*/ 2021 w 2392"/>
                <a:gd name="T7" fmla="*/ 101 h 881"/>
                <a:gd name="T8" fmla="*/ 1956 w 2392"/>
                <a:gd name="T9" fmla="*/ 119 h 881"/>
                <a:gd name="T10" fmla="*/ 1860 w 2392"/>
                <a:gd name="T11" fmla="*/ 167 h 881"/>
                <a:gd name="T12" fmla="*/ 1836 w 2392"/>
                <a:gd name="T13" fmla="*/ 245 h 881"/>
                <a:gd name="T14" fmla="*/ 1842 w 2392"/>
                <a:gd name="T15" fmla="*/ 305 h 881"/>
                <a:gd name="T16" fmla="*/ 1758 w 2392"/>
                <a:gd name="T17" fmla="*/ 317 h 881"/>
                <a:gd name="T18" fmla="*/ 1597 w 2392"/>
                <a:gd name="T19" fmla="*/ 263 h 881"/>
                <a:gd name="T20" fmla="*/ 1507 w 2392"/>
                <a:gd name="T21" fmla="*/ 257 h 881"/>
                <a:gd name="T22" fmla="*/ 1399 w 2392"/>
                <a:gd name="T23" fmla="*/ 311 h 881"/>
                <a:gd name="T24" fmla="*/ 1334 w 2392"/>
                <a:gd name="T25" fmla="*/ 353 h 881"/>
                <a:gd name="T26" fmla="*/ 1310 w 2392"/>
                <a:gd name="T27" fmla="*/ 359 h 881"/>
                <a:gd name="T28" fmla="*/ 1214 w 2392"/>
                <a:gd name="T29" fmla="*/ 371 h 881"/>
                <a:gd name="T30" fmla="*/ 1160 w 2392"/>
                <a:gd name="T31" fmla="*/ 365 h 881"/>
                <a:gd name="T32" fmla="*/ 1053 w 2392"/>
                <a:gd name="T33" fmla="*/ 371 h 881"/>
                <a:gd name="T34" fmla="*/ 957 w 2392"/>
                <a:gd name="T35" fmla="*/ 383 h 881"/>
                <a:gd name="T36" fmla="*/ 921 w 2392"/>
                <a:gd name="T37" fmla="*/ 401 h 881"/>
                <a:gd name="T38" fmla="*/ 819 w 2392"/>
                <a:gd name="T39" fmla="*/ 419 h 881"/>
                <a:gd name="T40" fmla="*/ 778 w 2392"/>
                <a:gd name="T41" fmla="*/ 419 h 881"/>
                <a:gd name="T42" fmla="*/ 664 w 2392"/>
                <a:gd name="T43" fmla="*/ 437 h 881"/>
                <a:gd name="T44" fmla="*/ 598 w 2392"/>
                <a:gd name="T45" fmla="*/ 473 h 881"/>
                <a:gd name="T46" fmla="*/ 503 w 2392"/>
                <a:gd name="T47" fmla="*/ 467 h 881"/>
                <a:gd name="T48" fmla="*/ 431 w 2392"/>
                <a:gd name="T49" fmla="*/ 491 h 881"/>
                <a:gd name="T50" fmla="*/ 413 w 2392"/>
                <a:gd name="T51" fmla="*/ 539 h 881"/>
                <a:gd name="T52" fmla="*/ 347 w 2392"/>
                <a:gd name="T53" fmla="*/ 569 h 881"/>
                <a:gd name="T54" fmla="*/ 222 w 2392"/>
                <a:gd name="T55" fmla="*/ 599 h 881"/>
                <a:gd name="T56" fmla="*/ 138 w 2392"/>
                <a:gd name="T57" fmla="*/ 647 h 881"/>
                <a:gd name="T58" fmla="*/ 108 w 2392"/>
                <a:gd name="T59" fmla="*/ 659 h 881"/>
                <a:gd name="T60" fmla="*/ 0 w 2392"/>
                <a:gd name="T61" fmla="*/ 671 h 881"/>
                <a:gd name="T62" fmla="*/ 84 w 2392"/>
                <a:gd name="T63" fmla="*/ 695 h 881"/>
                <a:gd name="T64" fmla="*/ 263 w 2392"/>
                <a:gd name="T65" fmla="*/ 653 h 881"/>
                <a:gd name="T66" fmla="*/ 473 w 2392"/>
                <a:gd name="T67" fmla="*/ 569 h 881"/>
                <a:gd name="T68" fmla="*/ 568 w 2392"/>
                <a:gd name="T69" fmla="*/ 521 h 881"/>
                <a:gd name="T70" fmla="*/ 646 w 2392"/>
                <a:gd name="T71" fmla="*/ 515 h 881"/>
                <a:gd name="T72" fmla="*/ 873 w 2392"/>
                <a:gd name="T73" fmla="*/ 461 h 881"/>
                <a:gd name="T74" fmla="*/ 1148 w 2392"/>
                <a:gd name="T75" fmla="*/ 425 h 881"/>
                <a:gd name="T76" fmla="*/ 1292 w 2392"/>
                <a:gd name="T77" fmla="*/ 461 h 881"/>
                <a:gd name="T78" fmla="*/ 1417 w 2392"/>
                <a:gd name="T79" fmla="*/ 533 h 881"/>
                <a:gd name="T80" fmla="*/ 1435 w 2392"/>
                <a:gd name="T81" fmla="*/ 617 h 881"/>
                <a:gd name="T82" fmla="*/ 1376 w 2392"/>
                <a:gd name="T83" fmla="*/ 653 h 881"/>
                <a:gd name="T84" fmla="*/ 1226 w 2392"/>
                <a:gd name="T85" fmla="*/ 701 h 881"/>
                <a:gd name="T86" fmla="*/ 1112 w 2392"/>
                <a:gd name="T87" fmla="*/ 755 h 881"/>
                <a:gd name="T88" fmla="*/ 1065 w 2392"/>
                <a:gd name="T89" fmla="*/ 809 h 881"/>
                <a:gd name="T90" fmla="*/ 1077 w 2392"/>
                <a:gd name="T91" fmla="*/ 869 h 881"/>
                <a:gd name="T92" fmla="*/ 1106 w 2392"/>
                <a:gd name="T93" fmla="*/ 881 h 881"/>
                <a:gd name="T94" fmla="*/ 1208 w 2392"/>
                <a:gd name="T95" fmla="*/ 869 h 881"/>
                <a:gd name="T96" fmla="*/ 1388 w 2392"/>
                <a:gd name="T97" fmla="*/ 857 h 881"/>
                <a:gd name="T98" fmla="*/ 1441 w 2392"/>
                <a:gd name="T99" fmla="*/ 851 h 881"/>
                <a:gd name="T100" fmla="*/ 1483 w 2392"/>
                <a:gd name="T101" fmla="*/ 833 h 881"/>
                <a:gd name="T102" fmla="*/ 1675 w 2392"/>
                <a:gd name="T103" fmla="*/ 743 h 881"/>
                <a:gd name="T104" fmla="*/ 1806 w 2392"/>
                <a:gd name="T105" fmla="*/ 689 h 881"/>
                <a:gd name="T106" fmla="*/ 1884 w 2392"/>
                <a:gd name="T107" fmla="*/ 581 h 881"/>
                <a:gd name="T108" fmla="*/ 2039 w 2392"/>
                <a:gd name="T109" fmla="*/ 389 h 881"/>
                <a:gd name="T110" fmla="*/ 2207 w 2392"/>
                <a:gd name="T111" fmla="*/ 269 h 881"/>
                <a:gd name="T112" fmla="*/ 2249 w 2392"/>
                <a:gd name="T113" fmla="*/ 239 h 881"/>
                <a:gd name="T114" fmla="*/ 2392 w 2392"/>
                <a:gd name="T115" fmla="*/ 0 h 881"/>
                <a:gd name="T116" fmla="*/ 2302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w="9525">
              <a:noFill/>
              <a:round/>
              <a:headEnd/>
              <a:tailEnd/>
            </a:ln>
          </p:spPr>
          <p:txBody>
            <a:bodyPr/>
            <a:lstStyle/>
            <a:p>
              <a:endParaRPr lang="en-US"/>
            </a:p>
          </p:txBody>
        </p:sp>
        <p:sp>
          <p:nvSpPr>
            <p:cNvPr id="72716" name="Freeform 12"/>
            <p:cNvSpPr>
              <a:spLocks/>
            </p:cNvSpPr>
            <p:nvPr userDrawn="1"/>
          </p:nvSpPr>
          <p:spPr bwMode="hidden">
            <a:xfrm>
              <a:off x="3839" y="1854"/>
              <a:ext cx="577" cy="258"/>
            </a:xfrm>
            <a:custGeom>
              <a:avLst/>
              <a:gdLst/>
              <a:ahLst/>
              <a:cxnLst>
                <a:cxn ang="0">
                  <a:pos x="30" y="245"/>
                </a:cxn>
                <a:cxn ang="0">
                  <a:pos x="18" y="251"/>
                </a:cxn>
                <a:cxn ang="0">
                  <a:pos x="6" y="257"/>
                </a:cxn>
                <a:cxn ang="0">
                  <a:pos x="0" y="257"/>
                </a:cxn>
                <a:cxn ang="0">
                  <a:pos x="305" y="113"/>
                </a:cxn>
                <a:cxn ang="0">
                  <a:pos x="520" y="0"/>
                </a:cxn>
                <a:cxn ang="0">
                  <a:pos x="526" y="6"/>
                </a:cxn>
                <a:cxn ang="0">
                  <a:pos x="544" y="18"/>
                </a:cxn>
                <a:cxn ang="0">
                  <a:pos x="550" y="24"/>
                </a:cxn>
                <a:cxn ang="0">
                  <a:pos x="550" y="36"/>
                </a:cxn>
                <a:cxn ang="0">
                  <a:pos x="544" y="42"/>
                </a:cxn>
                <a:cxn ang="0">
                  <a:pos x="526" y="54"/>
                </a:cxn>
                <a:cxn ang="0">
                  <a:pos x="514" y="60"/>
                </a:cxn>
                <a:cxn ang="0">
                  <a:pos x="502" y="66"/>
                </a:cxn>
                <a:cxn ang="0">
                  <a:pos x="448" y="84"/>
                </a:cxn>
                <a:cxn ang="0">
                  <a:pos x="382" y="113"/>
                </a:cxn>
                <a:cxn ang="0">
                  <a:pos x="305" y="143"/>
                </a:cxn>
                <a:cxn ang="0">
                  <a:pos x="227" y="173"/>
                </a:cxn>
                <a:cxn ang="0">
                  <a:pos x="149" y="203"/>
                </a:cxn>
                <a:cxn ang="0">
                  <a:pos x="83" y="227"/>
                </a:cxn>
                <a:cxn ang="0">
                  <a:pos x="30" y="245"/>
                </a:cxn>
                <a:cxn ang="0">
                  <a:pos x="30" y="245"/>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p>
          </p:txBody>
        </p:sp>
        <p:sp>
          <p:nvSpPr>
            <p:cNvPr id="1042"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w="9525">
              <a:noFill/>
              <a:round/>
              <a:headEnd/>
              <a:tailEnd/>
            </a:ln>
          </p:spPr>
          <p:txBody>
            <a:bodyPr/>
            <a:lstStyle/>
            <a:p>
              <a:endParaRPr lang="en-US"/>
            </a:p>
          </p:txBody>
        </p:sp>
        <p:sp>
          <p:nvSpPr>
            <p:cNvPr id="72718" name="Freeform 14"/>
            <p:cNvSpPr>
              <a:spLocks/>
            </p:cNvSpPr>
            <p:nvPr userDrawn="1"/>
          </p:nvSpPr>
          <p:spPr bwMode="hidden">
            <a:xfrm>
              <a:off x="3839" y="1728"/>
              <a:ext cx="716" cy="383"/>
            </a:xfrm>
            <a:custGeom>
              <a:avLst/>
              <a:gdLst/>
              <a:ahLst/>
              <a:cxnLst>
                <a:cxn ang="0">
                  <a:pos x="659" y="6"/>
                </a:cxn>
                <a:cxn ang="0">
                  <a:pos x="588" y="42"/>
                </a:cxn>
                <a:cxn ang="0">
                  <a:pos x="515" y="84"/>
                </a:cxn>
                <a:cxn ang="0">
                  <a:pos x="509" y="90"/>
                </a:cxn>
                <a:cxn ang="0">
                  <a:pos x="485" y="102"/>
                </a:cxn>
                <a:cxn ang="0">
                  <a:pos x="455" y="120"/>
                </a:cxn>
                <a:cxn ang="0">
                  <a:pos x="425" y="138"/>
                </a:cxn>
                <a:cxn ang="0">
                  <a:pos x="371" y="168"/>
                </a:cxn>
                <a:cxn ang="0">
                  <a:pos x="306" y="198"/>
                </a:cxn>
                <a:cxn ang="0">
                  <a:pos x="186" y="251"/>
                </a:cxn>
                <a:cxn ang="0">
                  <a:pos x="131" y="269"/>
                </a:cxn>
                <a:cxn ang="0">
                  <a:pos x="89" y="287"/>
                </a:cxn>
                <a:cxn ang="0">
                  <a:pos x="53" y="305"/>
                </a:cxn>
                <a:cxn ang="0">
                  <a:pos x="36" y="311"/>
                </a:cxn>
                <a:cxn ang="0">
                  <a:pos x="12" y="329"/>
                </a:cxn>
                <a:cxn ang="0">
                  <a:pos x="0" y="353"/>
                </a:cxn>
                <a:cxn ang="0">
                  <a:pos x="0" y="371"/>
                </a:cxn>
                <a:cxn ang="0">
                  <a:pos x="0" y="383"/>
                </a:cxn>
                <a:cxn ang="0">
                  <a:pos x="0" y="383"/>
                </a:cxn>
                <a:cxn ang="0">
                  <a:pos x="12" y="371"/>
                </a:cxn>
                <a:cxn ang="0">
                  <a:pos x="30" y="353"/>
                </a:cxn>
                <a:cxn ang="0">
                  <a:pos x="53" y="335"/>
                </a:cxn>
                <a:cxn ang="0">
                  <a:pos x="77" y="317"/>
                </a:cxn>
                <a:cxn ang="0">
                  <a:pos x="101" y="311"/>
                </a:cxn>
                <a:cxn ang="0">
                  <a:pos x="131" y="299"/>
                </a:cxn>
                <a:cxn ang="0">
                  <a:pos x="204" y="269"/>
                </a:cxn>
                <a:cxn ang="0">
                  <a:pos x="240" y="251"/>
                </a:cxn>
                <a:cxn ang="0">
                  <a:pos x="270" y="239"/>
                </a:cxn>
                <a:cxn ang="0">
                  <a:pos x="294" y="228"/>
                </a:cxn>
                <a:cxn ang="0">
                  <a:pos x="312" y="222"/>
                </a:cxn>
                <a:cxn ang="0">
                  <a:pos x="330" y="210"/>
                </a:cxn>
                <a:cxn ang="0">
                  <a:pos x="365" y="186"/>
                </a:cxn>
                <a:cxn ang="0">
                  <a:pos x="419" y="156"/>
                </a:cxn>
                <a:cxn ang="0">
                  <a:pos x="473" y="120"/>
                </a:cxn>
                <a:cxn ang="0">
                  <a:pos x="527" y="90"/>
                </a:cxn>
                <a:cxn ang="0">
                  <a:pos x="576" y="60"/>
                </a:cxn>
                <a:cxn ang="0">
                  <a:pos x="612" y="42"/>
                </a:cxn>
                <a:cxn ang="0">
                  <a:pos x="629" y="36"/>
                </a:cxn>
                <a:cxn ang="0">
                  <a:pos x="647" y="30"/>
                </a:cxn>
                <a:cxn ang="0">
                  <a:pos x="677" y="18"/>
                </a:cxn>
                <a:cxn ang="0">
                  <a:pos x="701" y="6"/>
                </a:cxn>
                <a:cxn ang="0">
                  <a:pos x="713" y="0"/>
                </a:cxn>
                <a:cxn ang="0">
                  <a:pos x="713" y="0"/>
                </a:cxn>
                <a:cxn ang="0">
                  <a:pos x="659" y="6"/>
                </a:cxn>
                <a:cxn ang="0">
                  <a:pos x="716" y="63"/>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p>
          </p:txBody>
        </p:sp>
        <p:sp>
          <p:nvSpPr>
            <p:cNvPr id="72719" name="Freeform 15"/>
            <p:cNvSpPr>
              <a:spLocks/>
            </p:cNvSpPr>
            <p:nvPr userDrawn="1"/>
          </p:nvSpPr>
          <p:spPr bwMode="hidden">
            <a:xfrm>
              <a:off x="3453" y="2271"/>
              <a:ext cx="318" cy="225"/>
            </a:xfrm>
            <a:custGeom>
              <a:avLst/>
              <a:gdLst/>
              <a:ahLst/>
              <a:cxnLst>
                <a:cxn ang="0">
                  <a:pos x="6" y="225"/>
                </a:cxn>
                <a:cxn ang="0">
                  <a:pos x="0" y="195"/>
                </a:cxn>
                <a:cxn ang="0">
                  <a:pos x="315" y="0"/>
                </a:cxn>
                <a:cxn ang="0">
                  <a:pos x="303" y="27"/>
                </a:cxn>
                <a:cxn ang="0">
                  <a:pos x="318" y="42"/>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a:defRPr/>
              </a:pPr>
              <a:endParaRPr lang="en-US"/>
            </a:p>
          </p:txBody>
        </p:sp>
        <p:sp>
          <p:nvSpPr>
            <p:cNvPr id="72720" name="Freeform 16"/>
            <p:cNvSpPr>
              <a:spLocks/>
            </p:cNvSpPr>
            <p:nvPr userDrawn="1"/>
          </p:nvSpPr>
          <p:spPr bwMode="hidden">
            <a:xfrm>
              <a:off x="0" y="2658"/>
              <a:ext cx="2595" cy="933"/>
            </a:xfrm>
            <a:custGeom>
              <a:avLst/>
              <a:gdLst/>
              <a:ahLst/>
              <a:cxnLst>
                <a:cxn ang="0">
                  <a:pos x="1050" y="657"/>
                </a:cxn>
                <a:cxn ang="0">
                  <a:pos x="1581" y="690"/>
                </a:cxn>
                <a:cxn ang="0">
                  <a:pos x="1671" y="723"/>
                </a:cxn>
                <a:cxn ang="0">
                  <a:pos x="1176" y="621"/>
                </a:cxn>
                <a:cxn ang="0">
                  <a:pos x="1854" y="567"/>
                </a:cxn>
                <a:cxn ang="0">
                  <a:pos x="1869" y="612"/>
                </a:cxn>
                <a:cxn ang="0">
                  <a:pos x="2103" y="861"/>
                </a:cxn>
                <a:cxn ang="0">
                  <a:pos x="1883" y="520"/>
                </a:cxn>
                <a:cxn ang="0">
                  <a:pos x="1842" y="490"/>
                </a:cxn>
                <a:cxn ang="0">
                  <a:pos x="1770" y="466"/>
                </a:cxn>
                <a:cxn ang="0">
                  <a:pos x="1740" y="448"/>
                </a:cxn>
                <a:cxn ang="0">
                  <a:pos x="1758" y="436"/>
                </a:cxn>
                <a:cxn ang="0">
                  <a:pos x="1830" y="430"/>
                </a:cxn>
                <a:cxn ang="0">
                  <a:pos x="1877" y="424"/>
                </a:cxn>
                <a:cxn ang="0">
                  <a:pos x="1955" y="394"/>
                </a:cxn>
                <a:cxn ang="0">
                  <a:pos x="2052" y="396"/>
                </a:cxn>
                <a:cxn ang="0">
                  <a:pos x="2253" y="732"/>
                </a:cxn>
                <a:cxn ang="0">
                  <a:pos x="2415" y="933"/>
                </a:cxn>
                <a:cxn ang="0">
                  <a:pos x="2397" y="828"/>
                </a:cxn>
                <a:cxn ang="0">
                  <a:pos x="2088" y="400"/>
                </a:cxn>
                <a:cxn ang="0">
                  <a:pos x="2046" y="346"/>
                </a:cxn>
                <a:cxn ang="0">
                  <a:pos x="1997" y="304"/>
                </a:cxn>
                <a:cxn ang="0">
                  <a:pos x="1967" y="286"/>
                </a:cxn>
                <a:cxn ang="0">
                  <a:pos x="1973" y="286"/>
                </a:cxn>
                <a:cxn ang="0">
                  <a:pos x="2009" y="286"/>
                </a:cxn>
                <a:cxn ang="0">
                  <a:pos x="2082" y="322"/>
                </a:cxn>
                <a:cxn ang="0">
                  <a:pos x="2199" y="384"/>
                </a:cxn>
                <a:cxn ang="0">
                  <a:pos x="2394" y="448"/>
                </a:cxn>
                <a:cxn ang="0">
                  <a:pos x="2595" y="516"/>
                </a:cxn>
                <a:cxn ang="0">
                  <a:pos x="2388" y="424"/>
                </a:cxn>
                <a:cxn ang="0">
                  <a:pos x="2219" y="340"/>
                </a:cxn>
                <a:cxn ang="0">
                  <a:pos x="2052" y="280"/>
                </a:cxn>
                <a:cxn ang="0">
                  <a:pos x="1955" y="262"/>
                </a:cxn>
                <a:cxn ang="0">
                  <a:pos x="1877" y="274"/>
                </a:cxn>
                <a:cxn ang="0">
                  <a:pos x="1752" y="274"/>
                </a:cxn>
                <a:cxn ang="0">
                  <a:pos x="1661" y="292"/>
                </a:cxn>
                <a:cxn ang="0">
                  <a:pos x="1607" y="316"/>
                </a:cxn>
                <a:cxn ang="0">
                  <a:pos x="1589" y="322"/>
                </a:cxn>
                <a:cxn ang="0">
                  <a:pos x="1409" y="358"/>
                </a:cxn>
                <a:cxn ang="0">
                  <a:pos x="1152" y="442"/>
                </a:cxn>
                <a:cxn ang="0">
                  <a:pos x="966" y="460"/>
                </a:cxn>
                <a:cxn ang="0">
                  <a:pos x="870" y="442"/>
                </a:cxn>
                <a:cxn ang="0">
                  <a:pos x="828" y="430"/>
                </a:cxn>
                <a:cxn ang="0">
                  <a:pos x="743" y="388"/>
                </a:cxn>
                <a:cxn ang="0">
                  <a:pos x="636" y="334"/>
                </a:cxn>
                <a:cxn ang="0">
                  <a:pos x="467" y="256"/>
                </a:cxn>
                <a:cxn ang="0">
                  <a:pos x="0" y="0"/>
                </a:cxn>
                <a:cxn ang="0">
                  <a:pos x="585" y="390"/>
                </a:cxn>
                <a:cxn ang="0">
                  <a:pos x="849" y="543"/>
                </a:cxn>
                <a:cxn ang="0">
                  <a:pos x="897" y="621"/>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p>
          </p:txBody>
        </p:sp>
        <p:sp>
          <p:nvSpPr>
            <p:cNvPr id="1046"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w="9525">
              <a:noFill/>
              <a:round/>
              <a:headEnd/>
              <a:tailEnd/>
            </a:ln>
          </p:spPr>
          <p:txBody>
            <a:bodyPr/>
            <a:lstStyle/>
            <a:p>
              <a:endParaRPr lang="en-US"/>
            </a:p>
          </p:txBody>
        </p:sp>
      </p:grpSp>
      <p:sp>
        <p:nvSpPr>
          <p:cNvPr id="72722" name="Rectangle 18"/>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72723" name="Rectangle 19"/>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72724" name="Rectangle 2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pPr>
              <a:defRPr/>
            </a:pPr>
            <a:endParaRPr lang="en-US"/>
          </a:p>
        </p:txBody>
      </p:sp>
      <p:sp>
        <p:nvSpPr>
          <p:cNvPr id="72725" name="Rectangle 21"/>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71306B5-28AF-4D5A-9386-E5C1C54A62AB}" type="slidenum">
              <a:rPr lang="en-US"/>
              <a:pPr>
                <a:defRPr/>
              </a:pPr>
              <a:t>‹#›</a:t>
            </a:fld>
            <a:endParaRPr lang="en-US"/>
          </a:p>
        </p:txBody>
      </p:sp>
      <p:sp>
        <p:nvSpPr>
          <p:cNvPr id="72726" name="Rectangle 22"/>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734"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ctrTitle" sz="quarter"/>
          </p:nvPr>
        </p:nvSpPr>
        <p:spPr>
          <a:xfrm>
            <a:off x="685800" y="1143000"/>
            <a:ext cx="7772400" cy="2362200"/>
          </a:xfrm>
        </p:spPr>
        <p:txBody>
          <a:bodyPr/>
          <a:lstStyle/>
          <a:p>
            <a:pPr eaLnBrk="1" hangingPunct="1">
              <a:defRPr/>
            </a:pPr>
            <a:br>
              <a:rPr lang="en-US" sz="2800" dirty="0"/>
            </a:br>
            <a:br>
              <a:rPr lang="en-US" sz="2800" dirty="0"/>
            </a:br>
            <a:br>
              <a:rPr lang="en-US" sz="2800" dirty="0"/>
            </a:br>
            <a:br>
              <a:rPr lang="en-US" sz="2800" dirty="0"/>
            </a:br>
            <a:br>
              <a:rPr lang="en-US" sz="2800" dirty="0"/>
            </a:br>
            <a:br>
              <a:rPr lang="en-US" sz="2800" dirty="0"/>
            </a:br>
            <a:br>
              <a:rPr lang="en-US" sz="2800" dirty="0"/>
            </a:br>
            <a:br>
              <a:rPr lang="en-US" sz="2800" dirty="0"/>
            </a:br>
            <a:r>
              <a:rPr lang="en-US" sz="2800" dirty="0"/>
              <a:t> </a:t>
            </a:r>
            <a:br>
              <a:rPr lang="en-US" sz="2800" dirty="0"/>
            </a:br>
            <a:r>
              <a:rPr lang="en-US" sz="4800" dirty="0">
                <a:solidFill>
                  <a:srgbClr val="FF0000"/>
                </a:solidFill>
              </a:rPr>
              <a:t>Post Harvest Handling  of Flowers and Foliage</a:t>
            </a:r>
            <a:br>
              <a:rPr lang="en-US" sz="4800" dirty="0">
                <a:solidFill>
                  <a:srgbClr val="FF0000"/>
                </a:solidFill>
              </a:rPr>
            </a:br>
            <a:r>
              <a:rPr lang="en-US" sz="4800" dirty="0">
                <a:solidFill>
                  <a:srgbClr val="FF0000"/>
                </a:solidFill>
              </a:rPr>
              <a:t>- From the Field to Chelsea </a:t>
            </a:r>
            <a:br>
              <a:rPr lang="en-US" sz="2800" dirty="0">
                <a:solidFill>
                  <a:srgbClr val="FFFF00"/>
                </a:solidFill>
              </a:rPr>
            </a:br>
            <a:endParaRPr lang="en-US" sz="2800" dirty="0">
              <a:solidFill>
                <a:srgbClr val="FFFF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Chelsea 2015</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0600" y="1417638"/>
            <a:ext cx="6324600" cy="5440362"/>
          </a:xfrm>
        </p:spPr>
      </p:pic>
    </p:spTree>
    <p:extLst>
      <p:ext uri="{BB962C8B-B14F-4D97-AF65-F5344CB8AC3E}">
        <p14:creationId xmlns:p14="http://schemas.microsoft.com/office/powerpoint/2010/main" val="86262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Chelsea 2015</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600200"/>
            <a:ext cx="8077200" cy="4724400"/>
          </a:xfrm>
        </p:spPr>
      </p:pic>
    </p:spTree>
    <p:extLst>
      <p:ext uri="{BB962C8B-B14F-4D97-AF65-F5344CB8AC3E}">
        <p14:creationId xmlns:p14="http://schemas.microsoft.com/office/powerpoint/2010/main" val="2646003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Chelsea 2015</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52600" y="1417638"/>
            <a:ext cx="4724400" cy="5211762"/>
          </a:xfrm>
        </p:spPr>
      </p:pic>
    </p:spTree>
    <p:extLst>
      <p:ext uri="{BB962C8B-B14F-4D97-AF65-F5344CB8AC3E}">
        <p14:creationId xmlns:p14="http://schemas.microsoft.com/office/powerpoint/2010/main" val="1088254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defRPr/>
            </a:pPr>
            <a:r>
              <a:rPr lang="en-US" dirty="0">
                <a:solidFill>
                  <a:srgbClr val="FF0000"/>
                </a:solidFill>
              </a:rPr>
              <a:t>Quality Problems  2012</a:t>
            </a:r>
          </a:p>
        </p:txBody>
      </p:sp>
      <p:sp>
        <p:nvSpPr>
          <p:cNvPr id="5123" name="Content Placeholder 2"/>
          <p:cNvSpPr>
            <a:spLocks noGrp="1"/>
          </p:cNvSpPr>
          <p:nvPr>
            <p:ph idx="1"/>
          </p:nvPr>
        </p:nvSpPr>
        <p:spPr/>
        <p:txBody>
          <a:bodyPr/>
          <a:lstStyle/>
          <a:p>
            <a:pPr>
              <a:buClr>
                <a:schemeClr val="tx1"/>
              </a:buClr>
            </a:pPr>
            <a:r>
              <a:rPr lang="en-US" b="1" dirty="0">
                <a:effectLst/>
              </a:rPr>
              <a:t>Encouragement of the production of local food crops, especially vegetables</a:t>
            </a:r>
          </a:p>
          <a:p>
            <a:pPr>
              <a:buClr>
                <a:schemeClr val="tx1"/>
              </a:buClr>
            </a:pPr>
            <a:endParaRPr lang="en-US" sz="1400" b="1" dirty="0">
              <a:effectLst/>
            </a:endParaRPr>
          </a:p>
          <a:p>
            <a:pPr>
              <a:buClr>
                <a:schemeClr val="tx1"/>
              </a:buClr>
            </a:pPr>
            <a:r>
              <a:rPr lang="en-US" b="1" dirty="0">
                <a:effectLst/>
              </a:rPr>
              <a:t>Development of irrigation systems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61170"/>
            <a:ext cx="9144000" cy="529682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09538"/>
            <a:ext cx="8229600" cy="1143000"/>
          </a:xfrm>
        </p:spPr>
        <p:txBody>
          <a:bodyPr/>
          <a:lstStyle/>
          <a:p>
            <a:pPr>
              <a:defRPr/>
            </a:pPr>
            <a:r>
              <a:rPr lang="en-US" dirty="0">
                <a:solidFill>
                  <a:srgbClr val="FF0000"/>
                </a:solidFill>
              </a:rPr>
              <a:t>Quality Problems 2012</a:t>
            </a:r>
          </a:p>
        </p:txBody>
      </p:sp>
      <p:sp>
        <p:nvSpPr>
          <p:cNvPr id="6147" name="Content Placeholder 2"/>
          <p:cNvSpPr>
            <a:spLocks noGrp="1"/>
          </p:cNvSpPr>
          <p:nvPr>
            <p:ph idx="1"/>
          </p:nvPr>
        </p:nvSpPr>
        <p:spPr/>
        <p:txBody>
          <a:bodyPr/>
          <a:lstStyle/>
          <a:p>
            <a:pPr>
              <a:buClr>
                <a:schemeClr val="tx1"/>
              </a:buClr>
            </a:pPr>
            <a:endParaRPr lang="en-US" b="1" dirty="0">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1600200"/>
            <a:ext cx="7772400" cy="50546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body" idx="1"/>
          </p:nvPr>
        </p:nvSpPr>
        <p:spPr>
          <a:xfrm>
            <a:off x="457200" y="1828800"/>
            <a:ext cx="8229600" cy="2778125"/>
          </a:xfrm>
        </p:spPr>
        <p:txBody>
          <a:bodyPr/>
          <a:lstStyle/>
          <a:p>
            <a:pPr eaLnBrk="1" hangingPunct="1">
              <a:lnSpc>
                <a:spcPct val="80000"/>
              </a:lnSpc>
              <a:buClr>
                <a:srgbClr val="FF9966"/>
              </a:buClr>
              <a:defRPr/>
            </a:pPr>
            <a:endParaRPr lang="en-US" b="1" dirty="0"/>
          </a:p>
          <a:p>
            <a:pPr eaLnBrk="1" hangingPunct="1">
              <a:lnSpc>
                <a:spcPct val="80000"/>
              </a:lnSpc>
              <a:buClr>
                <a:srgbClr val="FF9966"/>
              </a:buClr>
              <a:buFontTx/>
              <a:buNone/>
              <a:defRPr/>
            </a:pPr>
            <a:r>
              <a:rPr lang="en-US" b="1" dirty="0"/>
              <a:t> </a:t>
            </a:r>
          </a:p>
        </p:txBody>
      </p:sp>
      <p:sp>
        <p:nvSpPr>
          <p:cNvPr id="8195" name="Text Box 8"/>
          <p:cNvSpPr txBox="1">
            <a:spLocks noChangeArrowheads="1"/>
          </p:cNvSpPr>
          <p:nvPr/>
        </p:nvSpPr>
        <p:spPr bwMode="auto">
          <a:xfrm>
            <a:off x="152400" y="152400"/>
            <a:ext cx="8458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Garamond" pitchFamily="18" charset="0"/>
              </a:defRPr>
            </a:lvl1pPr>
            <a:lvl2pPr marL="742950" indent="-285750">
              <a:defRPr sz="2000">
                <a:solidFill>
                  <a:schemeClr val="tx1"/>
                </a:solidFill>
                <a:latin typeface="Garamond" pitchFamily="18" charset="0"/>
              </a:defRPr>
            </a:lvl2pPr>
            <a:lvl3pPr marL="1143000" indent="-228600">
              <a:defRPr sz="2000">
                <a:solidFill>
                  <a:schemeClr val="tx1"/>
                </a:solidFill>
                <a:latin typeface="Garamond" pitchFamily="18" charset="0"/>
              </a:defRPr>
            </a:lvl3pPr>
            <a:lvl4pPr marL="1600200" indent="-228600">
              <a:defRPr sz="2000">
                <a:solidFill>
                  <a:schemeClr val="tx1"/>
                </a:solidFill>
                <a:latin typeface="Garamond" pitchFamily="18" charset="0"/>
              </a:defRPr>
            </a:lvl4pPr>
            <a:lvl5pPr marL="2057400" indent="-228600">
              <a:defRPr sz="2000">
                <a:solidFill>
                  <a:schemeClr val="tx1"/>
                </a:solidFill>
                <a:latin typeface="Garamond" pitchFamily="18" charset="0"/>
              </a:defRPr>
            </a:lvl5pPr>
            <a:lvl6pPr marL="2514600" indent="-228600" eaLnBrk="0" fontAlgn="base" hangingPunct="0">
              <a:spcBef>
                <a:spcPct val="0"/>
              </a:spcBef>
              <a:spcAft>
                <a:spcPct val="0"/>
              </a:spcAft>
              <a:defRPr sz="2000">
                <a:solidFill>
                  <a:schemeClr val="tx1"/>
                </a:solidFill>
                <a:latin typeface="Garamond" pitchFamily="18" charset="0"/>
              </a:defRPr>
            </a:lvl6pPr>
            <a:lvl7pPr marL="2971800" indent="-228600" eaLnBrk="0" fontAlgn="base" hangingPunct="0">
              <a:spcBef>
                <a:spcPct val="0"/>
              </a:spcBef>
              <a:spcAft>
                <a:spcPct val="0"/>
              </a:spcAft>
              <a:defRPr sz="2000">
                <a:solidFill>
                  <a:schemeClr val="tx1"/>
                </a:solidFill>
                <a:latin typeface="Garamond" pitchFamily="18" charset="0"/>
              </a:defRPr>
            </a:lvl7pPr>
            <a:lvl8pPr marL="3429000" indent="-228600" eaLnBrk="0" fontAlgn="base" hangingPunct="0">
              <a:spcBef>
                <a:spcPct val="0"/>
              </a:spcBef>
              <a:spcAft>
                <a:spcPct val="0"/>
              </a:spcAft>
              <a:defRPr sz="2000">
                <a:solidFill>
                  <a:schemeClr val="tx1"/>
                </a:solidFill>
                <a:latin typeface="Garamond" pitchFamily="18" charset="0"/>
              </a:defRPr>
            </a:lvl8pPr>
            <a:lvl9pPr marL="3886200" indent="-228600" eaLnBrk="0" fontAlgn="base" hangingPunct="0">
              <a:spcBef>
                <a:spcPct val="0"/>
              </a:spcBef>
              <a:spcAft>
                <a:spcPct val="0"/>
              </a:spcAft>
              <a:defRPr sz="2000">
                <a:solidFill>
                  <a:schemeClr val="tx1"/>
                </a:solidFill>
                <a:latin typeface="Garamond" pitchFamily="18" charset="0"/>
              </a:defRPr>
            </a:lvl9pPr>
          </a:lstStyle>
          <a:p>
            <a:pPr algn="ctr">
              <a:defRPr/>
            </a:pPr>
            <a:r>
              <a:rPr lang="en-029" altLang="en-US" sz="4000" dirty="0"/>
              <a:t>       </a:t>
            </a:r>
            <a:r>
              <a:rPr lang="en-029" altLang="en-US" sz="4000" b="1" dirty="0">
                <a:solidFill>
                  <a:srgbClr val="FF0000"/>
                </a:solidFill>
              </a:rPr>
              <a:t>Quality Problems 2012</a:t>
            </a:r>
            <a:endParaRPr lang="en-US" altLang="en-US" sz="4400" b="1" dirty="0">
              <a:solidFill>
                <a:srgbClr val="FF0000"/>
              </a:solidFill>
              <a:effectLst>
                <a:outerShdw blurRad="38100" dist="38100" dir="2700000" algn="tl">
                  <a:srgbClr val="000000">
                    <a:alpha val="43137"/>
                  </a:srgbClr>
                </a:outerShdw>
              </a:effectLst>
              <a:latin typeface="+mj-lt"/>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19200"/>
            <a:ext cx="9144000" cy="56388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57200" y="152400"/>
            <a:ext cx="8229600" cy="1143000"/>
          </a:xfrm>
        </p:spPr>
        <p:txBody>
          <a:bodyPr/>
          <a:lstStyle/>
          <a:p>
            <a:pPr eaLnBrk="1" hangingPunct="1">
              <a:defRPr/>
            </a:pPr>
            <a:r>
              <a:rPr lang="en-US" dirty="0">
                <a:solidFill>
                  <a:srgbClr val="FF0000"/>
                </a:solidFill>
              </a:rPr>
              <a:t>Quality Problems 2012</a:t>
            </a:r>
          </a:p>
        </p:txBody>
      </p:sp>
      <p:sp>
        <p:nvSpPr>
          <p:cNvPr id="74755" name="Rectangle 3"/>
          <p:cNvSpPr>
            <a:spLocks noGrp="1" noChangeArrowheads="1"/>
          </p:cNvSpPr>
          <p:nvPr>
            <p:ph type="body" idx="1"/>
          </p:nvPr>
        </p:nvSpPr>
        <p:spPr>
          <a:xfrm>
            <a:off x="381000" y="1371600"/>
            <a:ext cx="7239000" cy="4648200"/>
          </a:xfrm>
        </p:spPr>
        <p:txBody>
          <a:bodyPr/>
          <a:lstStyle/>
          <a:p>
            <a:pPr eaLnBrk="1" hangingPunct="1">
              <a:defRPr/>
            </a:pPr>
            <a:endParaRPr lang="en-US" sz="2800" b="1" dirty="0">
              <a:solidFill>
                <a:schemeClr val="folHlink"/>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0250" y="1295400"/>
            <a:ext cx="4095750" cy="47244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1397000"/>
            <a:ext cx="7239000" cy="44704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225" y="76200"/>
            <a:ext cx="8229600" cy="1143000"/>
          </a:xfrm>
        </p:spPr>
        <p:txBody>
          <a:bodyPr/>
          <a:lstStyle/>
          <a:p>
            <a:pPr>
              <a:defRPr/>
            </a:pPr>
            <a:r>
              <a:rPr lang="en-US" dirty="0">
                <a:solidFill>
                  <a:srgbClr val="FF0000"/>
                </a:solidFill>
              </a:rPr>
              <a:t>Chelsea 2013</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74800" y="1600200"/>
            <a:ext cx="5994400" cy="4495800"/>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Chelsea 2013</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417637"/>
            <a:ext cx="7924800" cy="467836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11113"/>
            <a:ext cx="8229600" cy="1143000"/>
          </a:xfrm>
        </p:spPr>
        <p:txBody>
          <a:bodyPr/>
          <a:lstStyle/>
          <a:p>
            <a:pPr eaLnBrk="1" hangingPunct="1">
              <a:defRPr/>
            </a:pPr>
            <a:r>
              <a:rPr lang="en-US" sz="4000" dirty="0">
                <a:solidFill>
                  <a:srgbClr val="FF0000"/>
                </a:solidFill>
              </a:rPr>
              <a:t>Chelsea ?</a:t>
            </a:r>
          </a:p>
        </p:txBody>
      </p:sp>
      <p:sp>
        <p:nvSpPr>
          <p:cNvPr id="77827" name="Rectangle 3"/>
          <p:cNvSpPr>
            <a:spLocks noGrp="1" noChangeArrowheads="1"/>
          </p:cNvSpPr>
          <p:nvPr>
            <p:ph type="body" idx="1"/>
          </p:nvPr>
        </p:nvSpPr>
        <p:spPr>
          <a:xfrm>
            <a:off x="304800" y="1066800"/>
            <a:ext cx="8534400" cy="4572000"/>
          </a:xfrm>
        </p:spPr>
        <p:txBody>
          <a:bodyPr/>
          <a:lstStyle/>
          <a:p>
            <a:pPr eaLnBrk="1" hangingPunct="1">
              <a:buClr>
                <a:schemeClr val="tx1"/>
              </a:buClr>
              <a:buFont typeface="Arial" panose="020B0604020202020204" pitchFamily="34" charset="0"/>
              <a:buChar char="•"/>
              <a:defRPr/>
            </a:pPr>
            <a:r>
              <a:rPr lang="en-US" sz="2800" b="1" dirty="0">
                <a:effectLst/>
              </a:rPr>
              <a:t>Sugar cane farmers rotated pure stand vegetables and root crops with sugar cane</a:t>
            </a:r>
          </a:p>
          <a:p>
            <a:pPr eaLnBrk="1" hangingPunct="1">
              <a:buClr>
                <a:schemeClr val="tx1"/>
              </a:buClr>
              <a:buFont typeface="Arial" panose="020B0604020202020204" pitchFamily="34" charset="0"/>
              <a:buChar char="•"/>
              <a:defRPr/>
            </a:pPr>
            <a:endParaRPr lang="en-US" sz="1400" b="1" dirty="0">
              <a:effectLst/>
            </a:endParaRPr>
          </a:p>
          <a:p>
            <a:pPr eaLnBrk="1" hangingPunct="1">
              <a:buClr>
                <a:schemeClr val="tx1"/>
              </a:buClr>
              <a:defRPr/>
            </a:pPr>
            <a:r>
              <a:rPr lang="en-US" sz="2800" b="1" dirty="0">
                <a:effectLst/>
              </a:rPr>
              <a:t>Dr Colin Hudson designed and built planting and harvesting equipment </a:t>
            </a:r>
          </a:p>
          <a:p>
            <a:pPr eaLnBrk="1" hangingPunct="1">
              <a:buClr>
                <a:schemeClr val="tx1"/>
              </a:buClr>
              <a:defRPr/>
            </a:pPr>
            <a:endParaRPr lang="en-US" sz="1400" b="1" dirty="0">
              <a:effectLst/>
            </a:endParaRPr>
          </a:p>
          <a:p>
            <a:pPr eaLnBrk="1" hangingPunct="1">
              <a:buClr>
                <a:schemeClr val="tx1"/>
              </a:buClr>
              <a:buFont typeface="Arial" panose="020B0604020202020204" pitchFamily="34" charset="0"/>
              <a:buChar char="•"/>
              <a:defRPr/>
            </a:pPr>
            <a:r>
              <a:rPr lang="en-US" sz="2800" b="1" dirty="0">
                <a:effectLst/>
              </a:rPr>
              <a:t>Medium-sized specialist vegetable farms  appeared</a:t>
            </a:r>
          </a:p>
          <a:p>
            <a:pPr eaLnBrk="1" hangingPunct="1">
              <a:buClr>
                <a:schemeClr val="tx1"/>
              </a:buClr>
              <a:buFont typeface="Arial" panose="020B0604020202020204" pitchFamily="34" charset="0"/>
              <a:buChar char="•"/>
              <a:defRPr/>
            </a:pPr>
            <a:endParaRPr lang="en-US" sz="1400" b="1" dirty="0">
              <a:effectLst/>
            </a:endParaRPr>
          </a:p>
          <a:p>
            <a:pPr eaLnBrk="1" hangingPunct="1">
              <a:buClr>
                <a:schemeClr val="tx1"/>
              </a:buClr>
              <a:buFont typeface="Arial" panose="020B0604020202020204" pitchFamily="34" charset="0"/>
              <a:buChar char="•"/>
              <a:defRPr/>
            </a:pPr>
            <a:r>
              <a:rPr lang="en-US" sz="2800" b="1" dirty="0">
                <a:effectLst/>
              </a:rPr>
              <a:t>Small farmers extended production from root crops to  vegetables</a:t>
            </a:r>
          </a:p>
          <a:p>
            <a:pPr eaLnBrk="1" hangingPunct="1">
              <a:buClr>
                <a:schemeClr val="tx1"/>
              </a:buClr>
              <a:buFont typeface="Arial" panose="020B0604020202020204" pitchFamily="34" charset="0"/>
              <a:buChar char="•"/>
              <a:defRPr/>
            </a:pPr>
            <a:endParaRPr lang="en-US" sz="1400" b="1" dirty="0">
              <a:effectLst/>
            </a:endParaRPr>
          </a:p>
          <a:p>
            <a:pPr eaLnBrk="1" hangingPunct="1">
              <a:buClr>
                <a:schemeClr val="tx1"/>
              </a:buClr>
              <a:buFont typeface="Arial" panose="020B0604020202020204" pitchFamily="34" charset="0"/>
              <a:buChar char="•"/>
              <a:defRPr/>
            </a:pPr>
            <a:r>
              <a:rPr lang="en-US" sz="2800" b="1" dirty="0">
                <a:effectLst/>
              </a:rPr>
              <a:t>Larger acreages grown - onions(250 ac. 1972),  tomatoes (387 ac. 1979),  carrots (943 ac. 1979)</a:t>
            </a:r>
            <a:endParaRPr lang="en-US" sz="2800" b="1" dirty="0">
              <a:solidFill>
                <a:srgbClr val="FF0000"/>
              </a:solidFill>
              <a:effectLst/>
            </a:endParaRPr>
          </a:p>
          <a:p>
            <a:pPr eaLnBrk="1" hangingPunct="1">
              <a:defRPr/>
            </a:pPr>
            <a:endParaRPr lang="en-US" b="1" dirty="0"/>
          </a:p>
          <a:p>
            <a:pPr eaLnBrk="1" hangingPunct="1">
              <a:defRPr/>
            </a:pPr>
            <a:endParaRPr lang="en-US" b="1" dirty="0"/>
          </a:p>
          <a:p>
            <a:pPr eaLnBrk="1" hangingPunct="1">
              <a:defRPr/>
            </a:pPr>
            <a:endParaRPr lang="en-US" b="1" dirty="0">
              <a:solidFill>
                <a:schemeClr val="folHlink"/>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56807"/>
            <a:ext cx="9144000" cy="57912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Chelsea 2015</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600200"/>
            <a:ext cx="8077200" cy="4953000"/>
          </a:xfrm>
        </p:spPr>
      </p:pic>
    </p:spTree>
    <p:extLst>
      <p:ext uri="{BB962C8B-B14F-4D97-AF65-F5344CB8AC3E}">
        <p14:creationId xmlns:p14="http://schemas.microsoft.com/office/powerpoint/2010/main" val="13053061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defRPr/>
            </a:pPr>
            <a:r>
              <a:rPr lang="en-US" dirty="0">
                <a:solidFill>
                  <a:srgbClr val="FF0000"/>
                </a:solidFill>
              </a:rPr>
              <a:t>Chelsea ?</a:t>
            </a:r>
          </a:p>
        </p:txBody>
      </p:sp>
      <p:pic>
        <p:nvPicPr>
          <p:cNvPr id="11267" name="Content Placeholder 3" descr="C:\Users\fchandler\AppData\Local\Microsoft\Windows\Temporary Internet Files\Content.Outlook\ZEROPYBN\IMG-20140313-00524.jpg"/>
          <p:cNvPicPr>
            <a:picLocks noGrp="1"/>
          </p:cNvPicPr>
          <p:nvPr>
            <p:ph idx="1"/>
          </p:nvPr>
        </p:nvPicPr>
        <p:blipFill>
          <a:blip r:embed="rId2"/>
          <a:srcRect/>
          <a:stretch>
            <a:fillRect/>
          </a:stretch>
        </p:blipFill>
        <p:spPr>
          <a:xfrm>
            <a:off x="1371600" y="1524000"/>
            <a:ext cx="6426200" cy="4724400"/>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95400"/>
            <a:ext cx="9144000" cy="55626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FF0000"/>
                </a:solidFill>
                <a:effectLst/>
              </a:rPr>
              <a:t>WHAT’S NEEDED FOR  A WINNING CHELSEA EXHIBIT</a:t>
            </a:r>
            <a:endParaRPr lang="en-US" sz="4000" dirty="0"/>
          </a:p>
        </p:txBody>
      </p:sp>
      <p:sp>
        <p:nvSpPr>
          <p:cNvPr id="3" name="Content Placeholder 2"/>
          <p:cNvSpPr>
            <a:spLocks noGrp="1"/>
          </p:cNvSpPr>
          <p:nvPr>
            <p:ph idx="1"/>
          </p:nvPr>
        </p:nvSpPr>
        <p:spPr/>
        <p:txBody>
          <a:bodyPr/>
          <a:lstStyle/>
          <a:p>
            <a:pPr lvl="0"/>
            <a:r>
              <a:rPr lang="en-US" b="1" dirty="0">
                <a:solidFill>
                  <a:srgbClr val="FFFF00"/>
                </a:solidFill>
              </a:rPr>
              <a:t>Adequate financing</a:t>
            </a:r>
            <a:endParaRPr lang="en-US" dirty="0">
              <a:solidFill>
                <a:srgbClr val="FFFF00"/>
              </a:solidFill>
            </a:endParaRPr>
          </a:p>
          <a:p>
            <a:pPr lvl="0"/>
            <a:r>
              <a:rPr lang="en-US" b="1" dirty="0">
                <a:solidFill>
                  <a:srgbClr val="FFFF00"/>
                </a:solidFill>
              </a:rPr>
              <a:t>An attractive design</a:t>
            </a:r>
            <a:endParaRPr lang="en-US" dirty="0">
              <a:solidFill>
                <a:srgbClr val="FFFF00"/>
              </a:solidFill>
            </a:endParaRPr>
          </a:p>
          <a:p>
            <a:pPr lvl="0"/>
            <a:r>
              <a:rPr lang="en-US" b="1" dirty="0">
                <a:solidFill>
                  <a:srgbClr val="FFFF00"/>
                </a:solidFill>
              </a:rPr>
              <a:t>A talented, hard working team on site</a:t>
            </a:r>
            <a:endParaRPr lang="en-US" dirty="0">
              <a:solidFill>
                <a:srgbClr val="FFFF00"/>
              </a:solidFill>
            </a:endParaRPr>
          </a:p>
          <a:p>
            <a:pPr lvl="0"/>
            <a:r>
              <a:rPr lang="en-US" b="1" dirty="0">
                <a:solidFill>
                  <a:srgbClr val="FFFF00"/>
                </a:solidFill>
              </a:rPr>
              <a:t>Good supply of quality materials</a:t>
            </a:r>
            <a:endParaRPr lang="en-US" dirty="0">
              <a:solidFill>
                <a:srgbClr val="FFFF00"/>
              </a:solidFill>
            </a:endParaRPr>
          </a:p>
          <a:p>
            <a:pPr lvl="0"/>
            <a:r>
              <a:rPr lang="en-US" b="1" dirty="0">
                <a:solidFill>
                  <a:srgbClr val="FFFF00"/>
                </a:solidFill>
              </a:rPr>
              <a:t>Good backup team preparing materials</a:t>
            </a:r>
            <a:endParaRPr lang="en-US" dirty="0">
              <a:solidFill>
                <a:srgbClr val="FFFF00"/>
              </a:solidFill>
            </a:endParaRPr>
          </a:p>
          <a:p>
            <a:pPr lvl="0"/>
            <a:r>
              <a:rPr lang="en-US" b="1" dirty="0">
                <a:solidFill>
                  <a:srgbClr val="FFFF00"/>
                </a:solidFill>
              </a:rPr>
              <a:t>Proper handling, packing and shipping of materials</a:t>
            </a:r>
            <a:endParaRPr lang="en-US" dirty="0">
              <a:solidFill>
                <a:srgbClr val="FFFF00"/>
              </a:solidFill>
            </a:endParaRPr>
          </a:p>
          <a:p>
            <a:pPr lvl="0"/>
            <a:r>
              <a:rPr lang="en-US" b="1" dirty="0">
                <a:solidFill>
                  <a:srgbClr val="FFFF00"/>
                </a:solidFill>
              </a:rPr>
              <a:t>Timely receipt of materials</a:t>
            </a:r>
            <a:endParaRPr lang="en-US" dirty="0">
              <a:solidFill>
                <a:srgbClr val="FFFF00"/>
              </a:solidFill>
            </a:endParaRPr>
          </a:p>
          <a:p>
            <a:pPr marL="0" indent="0">
              <a:buNone/>
            </a:pPr>
            <a:r>
              <a:rPr lang="en-US" dirty="0">
                <a:solidFill>
                  <a:srgbClr val="FFC000"/>
                </a:solidFill>
              </a:rPr>
              <a:t> </a:t>
            </a:r>
          </a:p>
          <a:p>
            <a:endParaRPr lang="en-US" dirty="0"/>
          </a:p>
        </p:txBody>
      </p:sp>
    </p:spTree>
    <p:extLst>
      <p:ext uri="{BB962C8B-B14F-4D97-AF65-F5344CB8AC3E}">
        <p14:creationId xmlns:p14="http://schemas.microsoft.com/office/powerpoint/2010/main" val="2485162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152400"/>
            <a:ext cx="8229600" cy="1143000"/>
          </a:xfrm>
        </p:spPr>
        <p:txBody>
          <a:bodyPr/>
          <a:lstStyle/>
          <a:p>
            <a:pPr eaLnBrk="1" hangingPunct="1">
              <a:defRPr/>
            </a:pPr>
            <a:r>
              <a:rPr lang="en-US" dirty="0">
                <a:solidFill>
                  <a:srgbClr val="FF0000"/>
                </a:solidFill>
                <a:effectLst/>
              </a:rPr>
              <a:t>Quality Materials with a Long Shelf Life</a:t>
            </a:r>
            <a:endParaRPr lang="en-US" dirty="0">
              <a:solidFill>
                <a:srgbClr val="FF0000"/>
              </a:solidFill>
            </a:endParaRPr>
          </a:p>
        </p:txBody>
      </p:sp>
      <p:sp>
        <p:nvSpPr>
          <p:cNvPr id="78851" name="Rectangle 3"/>
          <p:cNvSpPr>
            <a:spLocks noGrp="1" noChangeArrowheads="1"/>
          </p:cNvSpPr>
          <p:nvPr>
            <p:ph type="body" idx="1"/>
          </p:nvPr>
        </p:nvSpPr>
        <p:spPr>
          <a:xfrm>
            <a:off x="381000" y="1447800"/>
            <a:ext cx="8305800" cy="4683125"/>
          </a:xfrm>
        </p:spPr>
        <p:txBody>
          <a:bodyPr/>
          <a:lstStyle/>
          <a:p>
            <a:pPr marL="0" indent="0" eaLnBrk="1" hangingPunct="1">
              <a:lnSpc>
                <a:spcPct val="80000"/>
              </a:lnSpc>
              <a:defRPr/>
            </a:pPr>
            <a:endParaRPr lang="en-US" b="1" dirty="0"/>
          </a:p>
          <a:p>
            <a:pPr lvl="0"/>
            <a:r>
              <a:rPr lang="en-US" b="1" dirty="0">
                <a:solidFill>
                  <a:srgbClr val="FFFF00"/>
                </a:solidFill>
                <a:effectLst/>
              </a:rPr>
              <a:t>What goes on in the greenhouse or field  can determine the quality and life of cut flowers and foliage  </a:t>
            </a:r>
          </a:p>
          <a:p>
            <a:pPr lvl="0"/>
            <a:r>
              <a:rPr lang="en-US" b="1" dirty="0">
                <a:solidFill>
                  <a:srgbClr val="FFFF00"/>
                </a:solidFill>
                <a:effectLst/>
              </a:rPr>
              <a:t>Disease-free plants that were properly irrigated and fertilized will produce flowers that look better and perform better in displays</a:t>
            </a:r>
          </a:p>
          <a:p>
            <a:pPr marL="0" indent="0" eaLnBrk="1" hangingPunct="1">
              <a:lnSpc>
                <a:spcPct val="80000"/>
              </a:lnSpc>
              <a:defRPr/>
            </a:pPr>
            <a:endParaRPr lang="en-US" sz="2000" b="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rgbClr val="FF0000"/>
                </a:solidFill>
              </a:rPr>
              <a:t>Quality Materials with Long Shelf Life</a:t>
            </a:r>
          </a:p>
        </p:txBody>
      </p:sp>
      <p:sp>
        <p:nvSpPr>
          <p:cNvPr id="3" name="Content Placeholder 2"/>
          <p:cNvSpPr>
            <a:spLocks noGrp="1"/>
          </p:cNvSpPr>
          <p:nvPr>
            <p:ph idx="1"/>
          </p:nvPr>
        </p:nvSpPr>
        <p:spPr/>
        <p:txBody>
          <a:bodyPr/>
          <a:lstStyle/>
          <a:p>
            <a:pPr lvl="0"/>
            <a:r>
              <a:rPr lang="en-US" b="1" dirty="0">
                <a:solidFill>
                  <a:srgbClr val="FFFF00"/>
                </a:solidFill>
                <a:effectLst/>
              </a:rPr>
              <a:t>Low N and high K prior to harvest increases shelf life of </a:t>
            </a:r>
            <a:r>
              <a:rPr lang="en-US" b="1" dirty="0" err="1">
                <a:solidFill>
                  <a:srgbClr val="FFFF00"/>
                </a:solidFill>
                <a:effectLst/>
              </a:rPr>
              <a:t>anthuriums</a:t>
            </a:r>
            <a:endParaRPr lang="en-US" dirty="0">
              <a:solidFill>
                <a:srgbClr val="FFFF00"/>
              </a:solidFill>
              <a:effectLst/>
            </a:endParaRPr>
          </a:p>
          <a:p>
            <a:pPr lvl="0"/>
            <a:r>
              <a:rPr lang="en-US" b="1" dirty="0">
                <a:solidFill>
                  <a:srgbClr val="FFFF00"/>
                </a:solidFill>
                <a:effectLst/>
              </a:rPr>
              <a:t>High phosphorus leads to etiolation or stretching and will cause increased internode length and weak blooms</a:t>
            </a:r>
            <a:endParaRPr lang="en-US" dirty="0">
              <a:solidFill>
                <a:srgbClr val="FFFF00"/>
              </a:solidFill>
              <a:effectLst/>
            </a:endParaRPr>
          </a:p>
          <a:p>
            <a:pPr lvl="0"/>
            <a:r>
              <a:rPr lang="en-US" b="1" dirty="0">
                <a:solidFill>
                  <a:srgbClr val="FFFF00"/>
                </a:solidFill>
                <a:effectLst/>
              </a:rPr>
              <a:t>Low  magnesium and iron will cause poor chlorotic and pale green foliage which will be susceptible to dieback spots and burnt tip in cool or low humidity conditions</a:t>
            </a:r>
            <a:endParaRPr lang="en-US" dirty="0">
              <a:solidFill>
                <a:srgbClr val="FFFF00"/>
              </a:solidFill>
              <a:effectLst/>
            </a:endParaRPr>
          </a:p>
          <a:p>
            <a:pPr lvl="0"/>
            <a:endParaRPr lang="en-US" dirty="0">
              <a:effectLst/>
            </a:endParaRPr>
          </a:p>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rgbClr val="FF0000"/>
                </a:solidFill>
              </a:rPr>
              <a:t>Quality Materials for Long Shelf Life</a:t>
            </a:r>
          </a:p>
        </p:txBody>
      </p:sp>
      <p:sp>
        <p:nvSpPr>
          <p:cNvPr id="3" name="Content Placeholder 2"/>
          <p:cNvSpPr>
            <a:spLocks noGrp="1"/>
          </p:cNvSpPr>
          <p:nvPr>
            <p:ph idx="1"/>
          </p:nvPr>
        </p:nvSpPr>
        <p:spPr/>
        <p:txBody>
          <a:bodyPr/>
          <a:lstStyle/>
          <a:p>
            <a:pPr lvl="0"/>
            <a:r>
              <a:rPr lang="en-US" b="1" dirty="0">
                <a:solidFill>
                  <a:srgbClr val="FFFF00"/>
                </a:solidFill>
                <a:effectLst/>
              </a:rPr>
              <a:t>Plants grown in the right light will ensure  foliage and blooms are in the right proportion  (not etiolated) and </a:t>
            </a:r>
            <a:r>
              <a:rPr lang="en-US" b="1" dirty="0" err="1">
                <a:solidFill>
                  <a:srgbClr val="FFFF00"/>
                </a:solidFill>
                <a:effectLst/>
              </a:rPr>
              <a:t>colour</a:t>
            </a:r>
            <a:r>
              <a:rPr lang="en-US" b="1" dirty="0">
                <a:solidFill>
                  <a:srgbClr val="FFFF00"/>
                </a:solidFill>
                <a:effectLst/>
              </a:rPr>
              <a:t>  of bloom is  not bleached. </a:t>
            </a:r>
          </a:p>
          <a:p>
            <a:pPr lvl="0"/>
            <a:r>
              <a:rPr lang="en-US" b="1" dirty="0">
                <a:solidFill>
                  <a:srgbClr val="FFFF00"/>
                </a:solidFill>
                <a:effectLst/>
              </a:rPr>
              <a:t>Blooms and foliage will suffer from sunburn and this often only shows up days later when temperature and humidity of storage and shipping changes.</a:t>
            </a:r>
            <a:endParaRPr lang="en-US" dirty="0">
              <a:solidFill>
                <a:srgbClr val="FFFF00"/>
              </a:solidFill>
              <a:effectLst/>
            </a:endParaRPr>
          </a:p>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rgbClr val="FF0000"/>
                </a:solidFill>
              </a:rPr>
              <a:t>Quality Materials for Long Shelf Life </a:t>
            </a:r>
          </a:p>
        </p:txBody>
      </p:sp>
      <p:sp>
        <p:nvSpPr>
          <p:cNvPr id="3" name="Content Placeholder 2"/>
          <p:cNvSpPr>
            <a:spLocks noGrp="1"/>
          </p:cNvSpPr>
          <p:nvPr>
            <p:ph idx="1"/>
          </p:nvPr>
        </p:nvSpPr>
        <p:spPr/>
        <p:txBody>
          <a:bodyPr/>
          <a:lstStyle/>
          <a:p>
            <a:pPr lvl="0"/>
            <a:r>
              <a:rPr lang="en-US" b="1" dirty="0">
                <a:solidFill>
                  <a:srgbClr val="FFFF00"/>
                </a:solidFill>
                <a:effectLst/>
              </a:rPr>
              <a:t>Flower/foliage quality can’t improve after harvest</a:t>
            </a:r>
          </a:p>
          <a:p>
            <a:pPr lvl="0"/>
            <a:r>
              <a:rPr lang="en-US" b="1" dirty="0">
                <a:solidFill>
                  <a:srgbClr val="FFFF00"/>
                </a:solidFill>
                <a:effectLst/>
              </a:rPr>
              <a:t>Only the best quality must be picked and at the right time of day.</a:t>
            </a:r>
            <a:endParaRPr lang="en-US" dirty="0">
              <a:solidFill>
                <a:srgbClr val="FFFF00"/>
              </a:solidFill>
              <a:effectLst/>
            </a:endParaRPr>
          </a:p>
          <a:p>
            <a:pPr lvl="0"/>
            <a:r>
              <a:rPr lang="en-US" b="1" dirty="0">
                <a:solidFill>
                  <a:srgbClr val="FFFF00"/>
                </a:solidFill>
                <a:effectLst/>
              </a:rPr>
              <a:t>Conditions which will maintain good quality after harvest must be provided</a:t>
            </a:r>
            <a:endParaRPr lang="en-US" dirty="0">
              <a:solidFill>
                <a:srgbClr val="FFFF00"/>
              </a:solidFill>
              <a:effectLst/>
            </a:endParaRPr>
          </a:p>
          <a:p>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rgbClr val="FF0000"/>
                </a:solidFill>
              </a:rPr>
              <a:t>Harvesting</a:t>
            </a:r>
          </a:p>
        </p:txBody>
      </p:sp>
      <p:sp>
        <p:nvSpPr>
          <p:cNvPr id="16387" name="Content Placeholder 2"/>
          <p:cNvSpPr>
            <a:spLocks noGrp="1"/>
          </p:cNvSpPr>
          <p:nvPr>
            <p:ph idx="1"/>
          </p:nvPr>
        </p:nvSpPr>
        <p:spPr/>
        <p:txBody>
          <a:bodyPr/>
          <a:lstStyle/>
          <a:p>
            <a:pPr lvl="0"/>
            <a:r>
              <a:rPr lang="en-US" b="1" dirty="0">
                <a:solidFill>
                  <a:srgbClr val="FFFF00"/>
                </a:solidFill>
                <a:effectLst/>
              </a:rPr>
              <a:t>Correct maturity of material  is important</a:t>
            </a:r>
            <a:endParaRPr lang="en-US" dirty="0">
              <a:solidFill>
                <a:srgbClr val="FFFF00"/>
              </a:solidFill>
              <a:effectLst/>
            </a:endParaRPr>
          </a:p>
          <a:p>
            <a:r>
              <a:rPr lang="en-US" b="1" dirty="0">
                <a:solidFill>
                  <a:srgbClr val="FFFF00"/>
                </a:solidFill>
                <a:effectLst/>
              </a:rPr>
              <a:t>Gingers should be picked when 2/3 of the bracts are open. Trim all or all but the top one to three leaves from the stem in the field or at the packing shed prior to cleaning.</a:t>
            </a:r>
            <a:endParaRPr lang="en-US" dirty="0">
              <a:solidFill>
                <a:srgbClr val="FFFF00"/>
              </a:solidFill>
              <a:effectLst/>
            </a:endParaRPr>
          </a:p>
          <a:p>
            <a:r>
              <a:rPr lang="en-US" b="1" dirty="0" err="1">
                <a:solidFill>
                  <a:srgbClr val="FFFF00"/>
                </a:solidFill>
                <a:effectLst/>
              </a:rPr>
              <a:t>Heliconias</a:t>
            </a:r>
            <a:r>
              <a:rPr lang="en-US" b="1" dirty="0">
                <a:solidFill>
                  <a:srgbClr val="FFFF00"/>
                </a:solidFill>
                <a:effectLst/>
              </a:rPr>
              <a:t> will not develop further after harvest so must be picked at the stage at which they are to be used.</a:t>
            </a:r>
            <a:endParaRPr lang="en-US" dirty="0">
              <a:solidFill>
                <a:srgbClr val="FFFF00"/>
              </a:solidFill>
              <a:effectLst/>
            </a:endParaRPr>
          </a:p>
          <a:p>
            <a:endParaRPr lang="en-US" dirty="0">
              <a:effectLs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rgbClr val="FF0000"/>
                </a:solidFill>
              </a:rPr>
              <a:t>Harvesting</a:t>
            </a:r>
          </a:p>
        </p:txBody>
      </p:sp>
      <p:sp>
        <p:nvSpPr>
          <p:cNvPr id="17411" name="Content Placeholder 2"/>
          <p:cNvSpPr>
            <a:spLocks noGrp="1"/>
          </p:cNvSpPr>
          <p:nvPr>
            <p:ph idx="1"/>
          </p:nvPr>
        </p:nvSpPr>
        <p:spPr/>
        <p:txBody>
          <a:bodyPr/>
          <a:lstStyle/>
          <a:p>
            <a:pPr lvl="0"/>
            <a:r>
              <a:rPr lang="en-US" b="1" dirty="0">
                <a:solidFill>
                  <a:srgbClr val="FFFF00"/>
                </a:solidFill>
                <a:effectLst/>
              </a:rPr>
              <a:t>Ensure plants have been adequately watered and are turgid before harvesting flowers or foliage</a:t>
            </a:r>
            <a:endParaRPr lang="en-US" dirty="0">
              <a:solidFill>
                <a:srgbClr val="FFFF00"/>
              </a:solidFill>
              <a:effectLst/>
            </a:endParaRPr>
          </a:p>
          <a:p>
            <a:pPr lvl="0"/>
            <a:r>
              <a:rPr lang="en-US" b="1" dirty="0">
                <a:solidFill>
                  <a:srgbClr val="FFFF00"/>
                </a:solidFill>
                <a:effectLst/>
              </a:rPr>
              <a:t>Harvest early morning to reduce water lost to transpiration</a:t>
            </a:r>
            <a:endParaRPr lang="en-US" dirty="0">
              <a:solidFill>
                <a:srgbClr val="FFFF00"/>
              </a:solidFill>
              <a:effectLst/>
            </a:endParaRPr>
          </a:p>
          <a:p>
            <a:pPr lvl="0"/>
            <a:r>
              <a:rPr lang="en-US" b="1" dirty="0">
                <a:solidFill>
                  <a:srgbClr val="FFFF00"/>
                </a:solidFill>
                <a:effectLst/>
              </a:rPr>
              <a:t>Cut stems of gingers 60 – 100 cm. The longer the stems the longer the shelf life </a:t>
            </a:r>
            <a:endParaRPr lang="en-US" dirty="0">
              <a:solidFill>
                <a:srgbClr val="FFFF00"/>
              </a:solidFill>
              <a:effectLst/>
            </a:endParaRPr>
          </a:p>
          <a:p>
            <a:pPr lvl="0"/>
            <a:r>
              <a:rPr lang="en-US" b="1" dirty="0">
                <a:solidFill>
                  <a:srgbClr val="FFFF00"/>
                </a:solidFill>
                <a:effectLst/>
              </a:rPr>
              <a:t>Cut flowers with sharp secateurs to avoid mechanical damage to stems </a:t>
            </a:r>
            <a:endParaRPr lang="en-US" dirty="0">
              <a:solidFill>
                <a:srgbClr val="FFFF00"/>
              </a:solidFill>
              <a:effectLst/>
            </a:endParaRPr>
          </a:p>
          <a:p>
            <a:pPr>
              <a:buClr>
                <a:schemeClr val="tx1"/>
              </a:buClr>
            </a:pPr>
            <a:endParaRPr lang="en-US" sz="3600" b="1" dirty="0">
              <a:effectLs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381000" y="76200"/>
            <a:ext cx="8229600" cy="1143000"/>
          </a:xfrm>
        </p:spPr>
        <p:txBody>
          <a:bodyPr/>
          <a:lstStyle/>
          <a:p>
            <a:pPr eaLnBrk="1" hangingPunct="1">
              <a:defRPr/>
            </a:pPr>
            <a:r>
              <a:rPr lang="en-US" dirty="0">
                <a:solidFill>
                  <a:srgbClr val="FF0000"/>
                </a:solidFill>
              </a:rPr>
              <a:t>Harvesting</a:t>
            </a:r>
          </a:p>
        </p:txBody>
      </p:sp>
      <p:sp>
        <p:nvSpPr>
          <p:cNvPr id="79875" name="Rectangle 3"/>
          <p:cNvSpPr>
            <a:spLocks noGrp="1" noChangeArrowheads="1"/>
          </p:cNvSpPr>
          <p:nvPr>
            <p:ph type="body" idx="1"/>
          </p:nvPr>
        </p:nvSpPr>
        <p:spPr>
          <a:xfrm>
            <a:off x="304800" y="1219200"/>
            <a:ext cx="8534400" cy="4572000"/>
          </a:xfrm>
        </p:spPr>
        <p:txBody>
          <a:bodyPr/>
          <a:lstStyle/>
          <a:p>
            <a:pPr lvl="0" eaLnBrk="1" hangingPunct="1">
              <a:defRPr/>
            </a:pPr>
            <a:r>
              <a:rPr lang="en-US" b="1" dirty="0">
                <a:solidFill>
                  <a:srgbClr val="FFFF00"/>
                </a:solidFill>
                <a:effectLst/>
              </a:rPr>
              <a:t>Pack as soon after harvest as possible as cut flowers and foliage begin to deteriorate as the reserves of moisture and food present at harvest start to run out. </a:t>
            </a:r>
            <a:endParaRPr lang="en-US" dirty="0">
              <a:solidFill>
                <a:srgbClr val="FFFF00"/>
              </a:solidFill>
              <a:effectLst/>
            </a:endParaRPr>
          </a:p>
          <a:p>
            <a:pPr lvl="0" eaLnBrk="1" hangingPunct="1">
              <a:defRPr/>
            </a:pPr>
            <a:r>
              <a:rPr lang="en-US" b="1" dirty="0">
                <a:solidFill>
                  <a:srgbClr val="FFFF00"/>
                </a:solidFill>
                <a:effectLst/>
              </a:rPr>
              <a:t>Shade product from direct sunlight between cutting and bringing to packing shed.</a:t>
            </a:r>
            <a:endParaRPr lang="en-US" dirty="0">
              <a:solidFill>
                <a:srgbClr val="FFFF00"/>
              </a:solidFill>
              <a:effectLst/>
            </a:endParaRPr>
          </a:p>
          <a:p>
            <a:pPr eaLnBrk="1" hangingPunct="1">
              <a:defRPr/>
            </a:pP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rgbClr val="FF0000"/>
                </a:solidFill>
              </a:rPr>
              <a:t>Post Harvest Treatment</a:t>
            </a:r>
          </a:p>
        </p:txBody>
      </p:sp>
      <p:sp>
        <p:nvSpPr>
          <p:cNvPr id="3" name="Content Placeholder 2"/>
          <p:cNvSpPr>
            <a:spLocks noGrp="1"/>
          </p:cNvSpPr>
          <p:nvPr>
            <p:ph idx="1"/>
          </p:nvPr>
        </p:nvSpPr>
        <p:spPr/>
        <p:txBody>
          <a:bodyPr/>
          <a:lstStyle/>
          <a:p>
            <a:pPr lvl="0"/>
            <a:r>
              <a:rPr lang="en-US" b="1" dirty="0">
                <a:solidFill>
                  <a:srgbClr val="FFFF00"/>
                </a:solidFill>
                <a:effectLst/>
              </a:rPr>
              <a:t>Place stems into </a:t>
            </a:r>
            <a:r>
              <a:rPr lang="en-US" b="1" dirty="0">
                <a:solidFill>
                  <a:srgbClr val="FF0000"/>
                </a:solidFill>
                <a:effectLst/>
              </a:rPr>
              <a:t>clean </a:t>
            </a:r>
            <a:r>
              <a:rPr lang="en-US" b="1" dirty="0">
                <a:solidFill>
                  <a:srgbClr val="FFFF00"/>
                </a:solidFill>
                <a:effectLst/>
              </a:rPr>
              <a:t>buckets of </a:t>
            </a:r>
            <a:r>
              <a:rPr lang="en-US" b="1" dirty="0">
                <a:solidFill>
                  <a:srgbClr val="FF0000"/>
                </a:solidFill>
                <a:effectLst/>
              </a:rPr>
              <a:t>clean, cool </a:t>
            </a:r>
            <a:r>
              <a:rPr lang="en-US" b="1" dirty="0">
                <a:solidFill>
                  <a:srgbClr val="FFFF00"/>
                </a:solidFill>
                <a:effectLst/>
              </a:rPr>
              <a:t>water as soon as possible after harvest</a:t>
            </a:r>
            <a:endParaRPr lang="en-US" dirty="0">
              <a:solidFill>
                <a:srgbClr val="FFFF00"/>
              </a:solidFill>
              <a:effectLst/>
            </a:endParaRPr>
          </a:p>
          <a:p>
            <a:pPr lvl="0"/>
            <a:r>
              <a:rPr lang="en-US" b="1" dirty="0">
                <a:solidFill>
                  <a:srgbClr val="FFFF00"/>
                </a:solidFill>
                <a:effectLst/>
              </a:rPr>
              <a:t>Hard water  (high pH)  can cause drastic reduction in water movement in stems  This problem can be overcome by making the </a:t>
            </a:r>
            <a:endParaRPr lang="en-US" dirty="0">
              <a:solidFill>
                <a:srgbClr val="FFFF00"/>
              </a:solidFill>
              <a:effectLst/>
            </a:endParaRPr>
          </a:p>
          <a:p>
            <a:pPr marL="0" indent="0">
              <a:buNone/>
            </a:pPr>
            <a:r>
              <a:rPr lang="en-US" b="1" dirty="0">
                <a:solidFill>
                  <a:srgbClr val="FFFF00"/>
                </a:solidFill>
                <a:effectLst/>
              </a:rPr>
              <a:t>   water acid (pH ~3.5). Citric acid is commonly used as a safe </a:t>
            </a:r>
            <a:r>
              <a:rPr lang="en-US" b="1" dirty="0" err="1">
                <a:solidFill>
                  <a:srgbClr val="FFFF00"/>
                </a:solidFill>
                <a:effectLst/>
              </a:rPr>
              <a:t>acidulant</a:t>
            </a:r>
            <a:r>
              <a:rPr lang="en-US" b="1" dirty="0">
                <a:solidFill>
                  <a:srgbClr val="FFFF00"/>
                </a:solidFill>
                <a:effectLst/>
              </a:rPr>
              <a:t>. </a:t>
            </a:r>
          </a:p>
          <a:p>
            <a:pPr marL="0" indent="0">
              <a:buNone/>
            </a:pPr>
            <a:r>
              <a:rPr lang="en-US" b="1" dirty="0">
                <a:solidFill>
                  <a:srgbClr val="FFFF00"/>
                </a:solidFill>
                <a:effectLst/>
              </a:rPr>
              <a:t>Some people have suggested using Sprite as it has phosphoric acid and a little sugar (not diet drinks)</a:t>
            </a:r>
            <a:endParaRPr lang="en-US" dirty="0">
              <a:solidFill>
                <a:srgbClr val="FFFF00"/>
              </a:solidFill>
              <a:effectLst/>
            </a:endParaRPr>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Chelsea 2015</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 y="1600200"/>
            <a:ext cx="8915400" cy="5029200"/>
          </a:xfrm>
        </p:spPr>
      </p:pic>
    </p:spTree>
    <p:extLst>
      <p:ext uri="{BB962C8B-B14F-4D97-AF65-F5344CB8AC3E}">
        <p14:creationId xmlns:p14="http://schemas.microsoft.com/office/powerpoint/2010/main" val="292043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rgbClr val="FF0000"/>
                </a:solidFill>
              </a:rPr>
              <a:t>Post Harvest Treatment</a:t>
            </a:r>
          </a:p>
        </p:txBody>
      </p:sp>
      <p:sp>
        <p:nvSpPr>
          <p:cNvPr id="3" name="Content Placeholder 2"/>
          <p:cNvSpPr>
            <a:spLocks noGrp="1"/>
          </p:cNvSpPr>
          <p:nvPr>
            <p:ph idx="1"/>
          </p:nvPr>
        </p:nvSpPr>
        <p:spPr/>
        <p:txBody>
          <a:bodyPr/>
          <a:lstStyle/>
          <a:p>
            <a:pPr lvl="0"/>
            <a:r>
              <a:rPr lang="en-US" b="1" dirty="0">
                <a:solidFill>
                  <a:srgbClr val="FFFF00"/>
                </a:solidFill>
                <a:effectLst/>
              </a:rPr>
              <a:t>Buckets must be cleaned with bleach solution. </a:t>
            </a:r>
          </a:p>
          <a:p>
            <a:pPr lvl="0"/>
            <a:r>
              <a:rPr lang="en-US" b="1" dirty="0">
                <a:solidFill>
                  <a:srgbClr val="FFFF00"/>
                </a:solidFill>
                <a:effectLst/>
              </a:rPr>
              <a:t>OR use  </a:t>
            </a:r>
            <a:r>
              <a:rPr lang="en-US" b="1" dirty="0" err="1">
                <a:solidFill>
                  <a:srgbClr val="FFFF00"/>
                </a:solidFill>
                <a:effectLst/>
              </a:rPr>
              <a:t>Oxidate</a:t>
            </a:r>
            <a:r>
              <a:rPr lang="en-US" b="1" dirty="0">
                <a:solidFill>
                  <a:srgbClr val="FFFF00"/>
                </a:solidFill>
                <a:effectLst/>
              </a:rPr>
              <a:t> as it is safer .</a:t>
            </a:r>
          </a:p>
          <a:p>
            <a:pPr lvl="0"/>
            <a:r>
              <a:rPr lang="en-US" b="1" dirty="0">
                <a:solidFill>
                  <a:srgbClr val="FFFF00"/>
                </a:solidFill>
                <a:effectLst/>
              </a:rPr>
              <a:t>Maybe </a:t>
            </a:r>
            <a:r>
              <a:rPr lang="en-US" b="1" dirty="0" err="1">
                <a:solidFill>
                  <a:srgbClr val="FFFF00"/>
                </a:solidFill>
                <a:effectLst/>
              </a:rPr>
              <a:t>Oxidate</a:t>
            </a:r>
            <a:r>
              <a:rPr lang="en-US" b="1" dirty="0">
                <a:solidFill>
                  <a:srgbClr val="FFFF00"/>
                </a:solidFill>
                <a:effectLst/>
              </a:rPr>
              <a:t>  can be added to water to reduce the possibility of bacteria build up </a:t>
            </a:r>
          </a:p>
          <a:p>
            <a:pPr lvl="0"/>
            <a:r>
              <a:rPr lang="en-US" b="1" dirty="0">
                <a:solidFill>
                  <a:srgbClr val="FFFF00"/>
                </a:solidFill>
                <a:effectLst/>
              </a:rPr>
              <a:t>Woody stems are more prone to bacterial plugging. Bacteria and other microbes that plug stems may be present even in tap water but are</a:t>
            </a:r>
            <a:r>
              <a:rPr lang="en-US" dirty="0">
                <a:solidFill>
                  <a:srgbClr val="FFFF00"/>
                </a:solidFill>
                <a:effectLst/>
              </a:rPr>
              <a:t> </a:t>
            </a:r>
            <a:r>
              <a:rPr lang="en-US" b="1" dirty="0">
                <a:solidFill>
                  <a:srgbClr val="FFFF00"/>
                </a:solidFill>
                <a:effectLst/>
              </a:rPr>
              <a:t>most abundant in water put into  dirty containers </a:t>
            </a:r>
            <a:endParaRPr lang="en-US" dirty="0">
              <a:solidFill>
                <a:srgbClr val="FFFF00"/>
              </a:solidFill>
              <a:effectLst/>
            </a:endParaRPr>
          </a:p>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pPr>
              <a:defRPr/>
            </a:pPr>
            <a:r>
              <a:rPr lang="en-US" dirty="0">
                <a:solidFill>
                  <a:srgbClr val="FF0000"/>
                </a:solidFill>
              </a:rPr>
              <a:t>Local Transport</a:t>
            </a:r>
          </a:p>
        </p:txBody>
      </p:sp>
      <p:sp>
        <p:nvSpPr>
          <p:cNvPr id="21507" name="Content Placeholder 2"/>
          <p:cNvSpPr>
            <a:spLocks noGrp="1"/>
          </p:cNvSpPr>
          <p:nvPr>
            <p:ph idx="1"/>
          </p:nvPr>
        </p:nvSpPr>
        <p:spPr/>
        <p:txBody>
          <a:bodyPr/>
          <a:lstStyle/>
          <a:p>
            <a:pPr lvl="0"/>
            <a:r>
              <a:rPr lang="en-US" b="1" dirty="0">
                <a:solidFill>
                  <a:srgbClr val="FFFF00"/>
                </a:solidFill>
                <a:effectLst/>
              </a:rPr>
              <a:t>Cull any unsuitable stems</a:t>
            </a:r>
            <a:endParaRPr lang="en-US" dirty="0">
              <a:solidFill>
                <a:srgbClr val="FFFF00"/>
              </a:solidFill>
              <a:effectLst/>
            </a:endParaRPr>
          </a:p>
          <a:p>
            <a:pPr lvl="0"/>
            <a:r>
              <a:rPr lang="en-US" b="1" dirty="0">
                <a:solidFill>
                  <a:srgbClr val="FFFF00"/>
                </a:solidFill>
                <a:effectLst/>
              </a:rPr>
              <a:t>Keep  stem bases in water during transport from the field to the packing area. </a:t>
            </a:r>
          </a:p>
          <a:p>
            <a:pPr lvl="0"/>
            <a:r>
              <a:rPr lang="en-US" b="1" dirty="0">
                <a:solidFill>
                  <a:srgbClr val="FFFF00"/>
                </a:solidFill>
                <a:effectLst/>
              </a:rPr>
              <a:t>Promptly transport flowers in an air conditioned vehicle to a cool location for packing</a:t>
            </a:r>
            <a:endParaRPr lang="en-US" dirty="0">
              <a:solidFill>
                <a:srgbClr val="FFFF00"/>
              </a:solidFill>
              <a:effectLst/>
            </a:endParaRPr>
          </a:p>
          <a:p>
            <a:pPr marL="0" indent="0">
              <a:buNone/>
            </a:pPr>
            <a:r>
              <a:rPr lang="en-US" dirty="0">
                <a:solidFill>
                  <a:srgbClr val="FFFF00"/>
                </a:solidFill>
                <a:effectLst/>
              </a:rPr>
              <a:t> </a:t>
            </a:r>
          </a:p>
          <a:p>
            <a:pPr>
              <a:buClr>
                <a:schemeClr val="tx1"/>
              </a:buClr>
            </a:pPr>
            <a:endParaRPr lang="en-US" sz="3600" b="1" dirty="0">
              <a:effectLs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body" idx="1"/>
          </p:nvPr>
        </p:nvSpPr>
        <p:spPr>
          <a:xfrm>
            <a:off x="762000" y="1201738"/>
            <a:ext cx="7772400" cy="4987925"/>
          </a:xfrm>
        </p:spPr>
        <p:txBody>
          <a:bodyPr/>
          <a:lstStyle/>
          <a:p>
            <a:pPr lvl="0"/>
            <a:r>
              <a:rPr lang="en-US" b="1" dirty="0">
                <a:solidFill>
                  <a:srgbClr val="FFFF00"/>
                </a:solidFill>
                <a:effectLst/>
              </a:rPr>
              <a:t>Do this under as cool conditions as possible</a:t>
            </a:r>
            <a:endParaRPr lang="en-US" dirty="0">
              <a:solidFill>
                <a:srgbClr val="FFFF00"/>
              </a:solidFill>
              <a:effectLst/>
            </a:endParaRPr>
          </a:p>
          <a:p>
            <a:pPr lvl="0"/>
            <a:r>
              <a:rPr lang="en-US" b="1" dirty="0">
                <a:solidFill>
                  <a:srgbClr val="FFFF00"/>
                </a:solidFill>
                <a:effectLst/>
              </a:rPr>
              <a:t>Air embolisms result when small air bubbles are drawn into the stem at cutting or during dry storage and block later flow of water up the stem, so that the flower wilts. </a:t>
            </a:r>
          </a:p>
          <a:p>
            <a:pPr lvl="0"/>
            <a:r>
              <a:rPr lang="en-US" b="1" dirty="0">
                <a:solidFill>
                  <a:srgbClr val="FFFF00"/>
                </a:solidFill>
                <a:effectLst/>
              </a:rPr>
              <a:t>Remove embolisms by re-cutting stem, at an angle, while the stem remains under water.</a:t>
            </a:r>
            <a:endParaRPr lang="en-US" dirty="0">
              <a:solidFill>
                <a:srgbClr val="FFFF00"/>
              </a:solidFill>
              <a:effectLst/>
            </a:endParaRPr>
          </a:p>
          <a:p>
            <a:pPr>
              <a:buClr>
                <a:schemeClr val="tx1"/>
              </a:buClr>
            </a:pPr>
            <a:endParaRPr lang="en-US" sz="2800" b="1" dirty="0">
              <a:effectLst/>
            </a:endParaRPr>
          </a:p>
        </p:txBody>
      </p:sp>
      <p:sp>
        <p:nvSpPr>
          <p:cNvPr id="2" name="TextBox 1"/>
          <p:cNvSpPr txBox="1"/>
          <p:nvPr/>
        </p:nvSpPr>
        <p:spPr>
          <a:xfrm>
            <a:off x="1676400" y="319088"/>
            <a:ext cx="6858000" cy="769441"/>
          </a:xfrm>
          <a:prstGeom prst="rect">
            <a:avLst/>
          </a:prstGeom>
          <a:noFill/>
        </p:spPr>
        <p:txBody>
          <a:bodyPr wrap="square">
            <a:spAutoFit/>
          </a:bodyPr>
          <a:lstStyle/>
          <a:p>
            <a:pPr algn="ctr">
              <a:defRPr/>
            </a:pPr>
            <a:r>
              <a:rPr lang="en-029" sz="4400" b="1" dirty="0">
                <a:solidFill>
                  <a:srgbClr val="FF0000"/>
                </a:solidFill>
                <a:effectLst>
                  <a:outerShdw blurRad="38100" dist="38100" dir="2700000" algn="tl">
                    <a:srgbClr val="000000">
                      <a:alpha val="43137"/>
                    </a:srgbClr>
                  </a:outerShdw>
                </a:effectLst>
                <a:latin typeface="+mj-lt"/>
              </a:rPr>
              <a:t>Cleaning and Packing</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Cleaning and Preparation</a:t>
            </a:r>
          </a:p>
        </p:txBody>
      </p:sp>
      <p:sp>
        <p:nvSpPr>
          <p:cNvPr id="3" name="Content Placeholder 2"/>
          <p:cNvSpPr>
            <a:spLocks noGrp="1"/>
          </p:cNvSpPr>
          <p:nvPr>
            <p:ph idx="1"/>
          </p:nvPr>
        </p:nvSpPr>
        <p:spPr/>
        <p:txBody>
          <a:bodyPr/>
          <a:lstStyle/>
          <a:p>
            <a:pPr lvl="0"/>
            <a:r>
              <a:rPr lang="en-US" b="1" dirty="0">
                <a:solidFill>
                  <a:srgbClr val="FFFF00"/>
                </a:solidFill>
                <a:effectLst/>
              </a:rPr>
              <a:t>Treat material gently during cleaning and preparation to avoid mechanical damage which will show up later in the journey. Wounded material will also produce ethylene gas which can cause leaf drop in foliage of some plants</a:t>
            </a:r>
            <a:endParaRPr lang="en-US" dirty="0">
              <a:solidFill>
                <a:srgbClr val="FFFF00"/>
              </a:solidFill>
              <a:effectLst/>
            </a:endParaRPr>
          </a:p>
          <a:p>
            <a:endParaRPr lang="en-US" dirty="0"/>
          </a:p>
        </p:txBody>
      </p:sp>
    </p:spTree>
    <p:extLst>
      <p:ext uri="{BB962C8B-B14F-4D97-AF65-F5344CB8AC3E}">
        <p14:creationId xmlns:p14="http://schemas.microsoft.com/office/powerpoint/2010/main" val="14675470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rgbClr val="FF0000"/>
                </a:solidFill>
              </a:rPr>
              <a:t>Cleaning and Preparation</a:t>
            </a:r>
          </a:p>
        </p:txBody>
      </p:sp>
      <p:sp>
        <p:nvSpPr>
          <p:cNvPr id="3" name="Content Placeholder 2"/>
          <p:cNvSpPr>
            <a:spLocks noGrp="1"/>
          </p:cNvSpPr>
          <p:nvPr>
            <p:ph idx="1"/>
          </p:nvPr>
        </p:nvSpPr>
        <p:spPr>
          <a:xfrm>
            <a:off x="-29980" y="1066800"/>
            <a:ext cx="8229600" cy="4495800"/>
          </a:xfrm>
        </p:spPr>
        <p:txBody>
          <a:bodyPr/>
          <a:lstStyle/>
          <a:p>
            <a:pPr lvl="0"/>
            <a:endParaRPr lang="en-US" b="1" dirty="0">
              <a:solidFill>
                <a:srgbClr val="FFFF00"/>
              </a:solidFill>
              <a:effectLst/>
            </a:endParaRPr>
          </a:p>
          <a:p>
            <a:pPr lvl="0"/>
            <a:r>
              <a:rPr lang="en-US" b="1" dirty="0">
                <a:solidFill>
                  <a:srgbClr val="FFFF00"/>
                </a:solidFill>
                <a:effectLst/>
              </a:rPr>
              <a:t>In the field, red ginger is often heavily infested with ants, aphids, soft scales, and mealybugs. If left unchecked, pest buildup can make postharvest disinfestation</a:t>
            </a:r>
            <a:endParaRPr lang="en-US" dirty="0">
              <a:solidFill>
                <a:srgbClr val="FFFF00"/>
              </a:solidFill>
              <a:effectLst/>
            </a:endParaRPr>
          </a:p>
          <a:p>
            <a:r>
              <a:rPr lang="en-US" b="1" dirty="0">
                <a:solidFill>
                  <a:srgbClr val="FFFF00"/>
                </a:solidFill>
                <a:effectLst/>
              </a:rPr>
              <a:t> time-consuming and difficult.</a:t>
            </a:r>
          </a:p>
          <a:p>
            <a:endParaRPr lang="en-US" b="1" dirty="0">
              <a:solidFill>
                <a:srgbClr val="FFFF00"/>
              </a:solidFill>
              <a:effectLst/>
            </a:endParaRPr>
          </a:p>
          <a:p>
            <a:r>
              <a:rPr lang="en-US" b="1" dirty="0">
                <a:solidFill>
                  <a:srgbClr val="FFFF00"/>
                </a:solidFill>
                <a:effectLst/>
              </a:rPr>
              <a:t> A combination of pest management in the field and treatment after harvest is recommended</a:t>
            </a:r>
            <a:endParaRPr lang="en-US" dirty="0">
              <a:solidFill>
                <a:srgbClr val="FFFF00"/>
              </a:solidFill>
              <a:effectLst/>
            </a:endParaRPr>
          </a:p>
          <a:p>
            <a:pPr lvl="0"/>
            <a:endParaRPr lang="en-US" dirty="0">
              <a:effectLst/>
            </a:endParaRPr>
          </a:p>
          <a:p>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rgbClr val="FF0000"/>
                </a:solidFill>
              </a:rPr>
              <a:t>Cleaning and Preparation</a:t>
            </a:r>
          </a:p>
        </p:txBody>
      </p:sp>
      <p:sp>
        <p:nvSpPr>
          <p:cNvPr id="3" name="Content Placeholder 2"/>
          <p:cNvSpPr>
            <a:spLocks noGrp="1"/>
          </p:cNvSpPr>
          <p:nvPr>
            <p:ph idx="1"/>
          </p:nvPr>
        </p:nvSpPr>
        <p:spPr/>
        <p:txBody>
          <a:bodyPr/>
          <a:lstStyle/>
          <a:p>
            <a:pPr lvl="0"/>
            <a:r>
              <a:rPr lang="en-US" b="1" dirty="0">
                <a:solidFill>
                  <a:srgbClr val="FFFF00"/>
                </a:solidFill>
                <a:effectLst/>
              </a:rPr>
              <a:t>Dip material in a </a:t>
            </a:r>
            <a:r>
              <a:rPr lang="en-US" b="1" dirty="0">
                <a:solidFill>
                  <a:srgbClr val="FF0000"/>
                </a:solidFill>
                <a:effectLst/>
              </a:rPr>
              <a:t>dilute </a:t>
            </a:r>
            <a:r>
              <a:rPr lang="en-US" b="1" dirty="0">
                <a:solidFill>
                  <a:srgbClr val="FFFF00"/>
                </a:solidFill>
                <a:effectLst/>
              </a:rPr>
              <a:t>solution of Malathion to control any insect pests that may be present </a:t>
            </a:r>
            <a:endParaRPr lang="en-US" dirty="0">
              <a:solidFill>
                <a:srgbClr val="FFFF00"/>
              </a:solidFill>
              <a:effectLst/>
            </a:endParaRPr>
          </a:p>
          <a:p>
            <a:pPr lvl="0"/>
            <a:r>
              <a:rPr lang="en-US" b="1" dirty="0">
                <a:solidFill>
                  <a:srgbClr val="FFFF00"/>
                </a:solidFill>
                <a:effectLst/>
              </a:rPr>
              <a:t>Rinse in clean water</a:t>
            </a:r>
            <a:endParaRPr lang="en-US" dirty="0">
              <a:solidFill>
                <a:srgbClr val="FFFF00"/>
              </a:solidFill>
              <a:effectLst/>
            </a:endParaRPr>
          </a:p>
          <a:p>
            <a:pPr lvl="0"/>
            <a:r>
              <a:rPr lang="en-US" b="1" dirty="0">
                <a:solidFill>
                  <a:srgbClr val="FFFF00"/>
                </a:solidFill>
                <a:effectLst/>
              </a:rPr>
              <a:t>Allow material to air dry (upside down) before packing  as moisture may lead to blackening of flowers like gingers.</a:t>
            </a:r>
            <a:endParaRPr lang="en-US" dirty="0">
              <a:solidFill>
                <a:srgbClr val="FFFF00"/>
              </a:solidFill>
              <a:effectLst/>
            </a:endParaRPr>
          </a:p>
          <a:p>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rgbClr val="FF0000"/>
                </a:solidFill>
              </a:rPr>
              <a:t>Packing</a:t>
            </a:r>
          </a:p>
        </p:txBody>
      </p:sp>
      <p:sp>
        <p:nvSpPr>
          <p:cNvPr id="3" name="Content Placeholder 2"/>
          <p:cNvSpPr>
            <a:spLocks noGrp="1"/>
          </p:cNvSpPr>
          <p:nvPr>
            <p:ph idx="1"/>
          </p:nvPr>
        </p:nvSpPr>
        <p:spPr/>
        <p:txBody>
          <a:bodyPr/>
          <a:lstStyle/>
          <a:p>
            <a:pPr lvl="0"/>
            <a:r>
              <a:rPr lang="en-US" b="1" dirty="0">
                <a:solidFill>
                  <a:srgbClr val="FFFF00"/>
                </a:solidFill>
                <a:effectLst/>
              </a:rPr>
              <a:t>Long ventilated customized cardboard boxes are recommended</a:t>
            </a:r>
            <a:endParaRPr lang="en-US" dirty="0">
              <a:solidFill>
                <a:srgbClr val="FFFF00"/>
              </a:solidFill>
              <a:effectLst/>
            </a:endParaRPr>
          </a:p>
          <a:p>
            <a:pPr lvl="0"/>
            <a:r>
              <a:rPr lang="en-US" b="1" dirty="0">
                <a:solidFill>
                  <a:srgbClr val="FFFF00"/>
                </a:solidFill>
                <a:effectLst/>
              </a:rPr>
              <a:t>Flowers are wrapped in  shredded paper to cushion them from injury during any shifting, and laid with the heads of alternate layers at alternating ends of boxes</a:t>
            </a:r>
            <a:endParaRPr lang="en-US" dirty="0">
              <a:solidFill>
                <a:srgbClr val="FFFF00"/>
              </a:solidFill>
              <a:effectLst/>
            </a:endParaRPr>
          </a:p>
          <a:p>
            <a:pPr lvl="0"/>
            <a:r>
              <a:rPr lang="en-US" b="1" dirty="0">
                <a:solidFill>
                  <a:srgbClr val="FFFF00"/>
                </a:solidFill>
                <a:effectLst/>
              </a:rPr>
              <a:t>Sheets of  paper may be placed between layers  for insulation against temperature changes and to absorb condensation which can freeze if temperatures get too low.</a:t>
            </a:r>
            <a:endParaRPr lang="en-US" dirty="0">
              <a:solidFill>
                <a:srgbClr val="FFFF00"/>
              </a:solidFill>
              <a:effectLst/>
            </a:endParaRPr>
          </a:p>
          <a:p>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Packing</a:t>
            </a:r>
          </a:p>
        </p:txBody>
      </p:sp>
      <p:sp>
        <p:nvSpPr>
          <p:cNvPr id="3" name="Content Placeholder 2"/>
          <p:cNvSpPr>
            <a:spLocks noGrp="1"/>
          </p:cNvSpPr>
          <p:nvPr>
            <p:ph idx="1"/>
          </p:nvPr>
        </p:nvSpPr>
        <p:spPr/>
        <p:txBody>
          <a:bodyPr/>
          <a:lstStyle/>
          <a:p>
            <a:pPr lvl="0"/>
            <a:r>
              <a:rPr lang="en-US" b="1" dirty="0">
                <a:solidFill>
                  <a:srgbClr val="FFFF00"/>
                </a:solidFill>
                <a:effectLst/>
              </a:rPr>
              <a:t>Too tight packing of flowers/foliage must be avoided.</a:t>
            </a:r>
            <a:endParaRPr lang="en-US" dirty="0">
              <a:solidFill>
                <a:srgbClr val="FFFF00"/>
              </a:solidFill>
              <a:effectLst/>
            </a:endParaRPr>
          </a:p>
          <a:p>
            <a:pPr lvl="0"/>
            <a:r>
              <a:rPr lang="en-US" b="1" dirty="0">
                <a:solidFill>
                  <a:srgbClr val="FFFF00"/>
                </a:solidFill>
                <a:effectLst/>
              </a:rPr>
              <a:t>The heads of the flowers should be placed 6 to 10 cm (2.4 to 4 in) from the </a:t>
            </a:r>
            <a:endParaRPr lang="en-US" dirty="0">
              <a:solidFill>
                <a:srgbClr val="FFFF00"/>
              </a:solidFill>
              <a:effectLst/>
            </a:endParaRPr>
          </a:p>
          <a:p>
            <a:r>
              <a:rPr lang="en-US" b="1" dirty="0">
                <a:solidFill>
                  <a:srgbClr val="FFFF00"/>
                </a:solidFill>
                <a:effectLst/>
              </a:rPr>
              <a:t>end of the box to allow effective precooling and to eliminate the danger of petal bruising should the contents of the box shift. </a:t>
            </a:r>
            <a:endParaRPr lang="en-US" dirty="0">
              <a:solidFill>
                <a:srgbClr val="FFFF00"/>
              </a:solidFill>
              <a:effectLst/>
            </a:endParaRPr>
          </a:p>
          <a:p>
            <a:r>
              <a:rPr lang="en-US" dirty="0">
                <a:effectLst/>
              </a:rPr>
              <a:t> </a:t>
            </a:r>
          </a:p>
          <a:p>
            <a:endParaRPr lang="en-US" dirty="0"/>
          </a:p>
        </p:txBody>
      </p:sp>
    </p:spTree>
    <p:extLst>
      <p:ext uri="{BB962C8B-B14F-4D97-AF65-F5344CB8AC3E}">
        <p14:creationId xmlns:p14="http://schemas.microsoft.com/office/powerpoint/2010/main" val="29436300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Air Transport Temperatures</a:t>
            </a:r>
          </a:p>
        </p:txBody>
      </p:sp>
      <p:sp>
        <p:nvSpPr>
          <p:cNvPr id="3" name="Content Placeholder 2"/>
          <p:cNvSpPr>
            <a:spLocks noGrp="1"/>
          </p:cNvSpPr>
          <p:nvPr>
            <p:ph idx="1"/>
          </p:nvPr>
        </p:nvSpPr>
        <p:spPr/>
        <p:txBody>
          <a:bodyPr/>
          <a:lstStyle/>
          <a:p>
            <a:pPr lvl="0"/>
            <a:r>
              <a:rPr lang="en-US" b="1" dirty="0">
                <a:solidFill>
                  <a:srgbClr val="FFFF00"/>
                </a:solidFill>
                <a:effectLst/>
              </a:rPr>
              <a:t>Species that grow naturally in tropical climates need storage temperatures (minimum 10°C)  but preferably 15 to 17 </a:t>
            </a:r>
            <a:r>
              <a:rPr lang="en-US" b="1" dirty="0" err="1">
                <a:solidFill>
                  <a:srgbClr val="FFFF00"/>
                </a:solidFill>
                <a:effectLst/>
              </a:rPr>
              <a:t>deg</a:t>
            </a:r>
            <a:r>
              <a:rPr lang="en-US" b="1" dirty="0">
                <a:solidFill>
                  <a:srgbClr val="FFFF00"/>
                </a:solidFill>
                <a:effectLst/>
              </a:rPr>
              <a:t> C to avoid  chilling injury which results in greyish or bluish blooms in gingers.</a:t>
            </a:r>
            <a:endParaRPr lang="en-US" dirty="0">
              <a:solidFill>
                <a:srgbClr val="FFFF00"/>
              </a:solidFill>
              <a:effectLst/>
            </a:endParaRPr>
          </a:p>
          <a:p>
            <a:pPr marL="0" indent="0">
              <a:buNone/>
            </a:pPr>
            <a:endParaRPr lang="en-US" dirty="0">
              <a:solidFill>
                <a:srgbClr val="FFFF00"/>
              </a:solidFill>
              <a:effectLst/>
            </a:endParaRPr>
          </a:p>
          <a:p>
            <a:pPr lvl="0"/>
            <a:r>
              <a:rPr lang="en-US" b="1" dirty="0">
                <a:solidFill>
                  <a:srgbClr val="FFFF00"/>
                </a:solidFill>
                <a:effectLst/>
              </a:rPr>
              <a:t>It is recommended to inform flight crew that there are ornamentals on board, as they can usually control the temperature in the cargo holds.</a:t>
            </a:r>
            <a:endParaRPr lang="en-US" dirty="0">
              <a:solidFill>
                <a:srgbClr val="FFFF00"/>
              </a:solidFill>
              <a:effectLst/>
            </a:endParaRPr>
          </a:p>
          <a:p>
            <a:r>
              <a:rPr lang="en-US" dirty="0">
                <a:effectLst/>
              </a:rPr>
              <a:t> </a:t>
            </a:r>
          </a:p>
          <a:p>
            <a:endParaRPr lang="en-US" dirty="0"/>
          </a:p>
        </p:txBody>
      </p:sp>
    </p:spTree>
    <p:extLst>
      <p:ext uri="{BB962C8B-B14F-4D97-AF65-F5344CB8AC3E}">
        <p14:creationId xmlns:p14="http://schemas.microsoft.com/office/powerpoint/2010/main" val="22604540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Air Transport Temperatures</a:t>
            </a:r>
          </a:p>
        </p:txBody>
      </p:sp>
      <p:sp>
        <p:nvSpPr>
          <p:cNvPr id="3" name="Content Placeholder 2"/>
          <p:cNvSpPr>
            <a:spLocks noGrp="1"/>
          </p:cNvSpPr>
          <p:nvPr>
            <p:ph idx="1"/>
          </p:nvPr>
        </p:nvSpPr>
        <p:spPr/>
        <p:txBody>
          <a:bodyPr/>
          <a:lstStyle/>
          <a:p>
            <a:pPr lvl="0"/>
            <a:r>
              <a:rPr lang="en-US" b="1" dirty="0">
                <a:solidFill>
                  <a:srgbClr val="FFFF00"/>
                </a:solidFill>
                <a:effectLst/>
              </a:rPr>
              <a:t>Fluctuating temperatures  can lead to poor  condition on arrival ,even though they may have been in a top-quality condition when they were packed.</a:t>
            </a:r>
            <a:endParaRPr lang="en-US" dirty="0">
              <a:solidFill>
                <a:srgbClr val="FFFF00"/>
              </a:solidFill>
              <a:effectLst/>
            </a:endParaRPr>
          </a:p>
          <a:p>
            <a:r>
              <a:rPr lang="en-US" dirty="0">
                <a:solidFill>
                  <a:srgbClr val="FFFF00"/>
                </a:solidFill>
                <a:effectLst/>
              </a:rPr>
              <a:t> </a:t>
            </a:r>
            <a:r>
              <a:rPr lang="en-US" b="1" dirty="0" err="1">
                <a:solidFill>
                  <a:srgbClr val="FFFF00"/>
                </a:solidFill>
                <a:effectLst/>
              </a:rPr>
              <a:t>Tropicals</a:t>
            </a:r>
            <a:r>
              <a:rPr lang="en-US" b="1" dirty="0">
                <a:solidFill>
                  <a:srgbClr val="FFFF00"/>
                </a:solidFill>
                <a:effectLst/>
              </a:rPr>
              <a:t> should be kept away from the direct blast of cold air during shipment.</a:t>
            </a:r>
            <a:endParaRPr lang="en-US" dirty="0">
              <a:solidFill>
                <a:srgbClr val="FFFF00"/>
              </a:solidFill>
              <a:effectLst/>
            </a:endParaRPr>
          </a:p>
          <a:p>
            <a:r>
              <a:rPr lang="en-US" dirty="0">
                <a:solidFill>
                  <a:srgbClr val="FFFF00"/>
                </a:solidFill>
                <a:effectLst/>
              </a:rPr>
              <a:t> </a:t>
            </a:r>
            <a:r>
              <a:rPr lang="en-US" b="1" dirty="0">
                <a:solidFill>
                  <a:srgbClr val="FFFF00"/>
                </a:solidFill>
                <a:effectLst/>
              </a:rPr>
              <a:t> Small temperature loggers may help to determine temperatures during shipment.</a:t>
            </a:r>
            <a:endParaRPr lang="en-US" dirty="0">
              <a:solidFill>
                <a:srgbClr val="FFFF00"/>
              </a:solidFill>
              <a:effectLst/>
            </a:endParaRPr>
          </a:p>
          <a:p>
            <a:r>
              <a:rPr lang="en-US" dirty="0">
                <a:effectLst/>
              </a:rPr>
              <a:t> </a:t>
            </a:r>
          </a:p>
          <a:p>
            <a:endParaRPr lang="en-US" dirty="0"/>
          </a:p>
        </p:txBody>
      </p:sp>
    </p:spTree>
    <p:extLst>
      <p:ext uri="{BB962C8B-B14F-4D97-AF65-F5344CB8AC3E}">
        <p14:creationId xmlns:p14="http://schemas.microsoft.com/office/powerpoint/2010/main" val="529219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Chelsea 2015</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0" y="1600200"/>
            <a:ext cx="7162800" cy="5029200"/>
          </a:xfrm>
        </p:spPr>
      </p:pic>
    </p:spTree>
    <p:extLst>
      <p:ext uri="{BB962C8B-B14F-4D97-AF65-F5344CB8AC3E}">
        <p14:creationId xmlns:p14="http://schemas.microsoft.com/office/powerpoint/2010/main" val="23910262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Arrival in UK</a:t>
            </a:r>
          </a:p>
        </p:txBody>
      </p:sp>
      <p:sp>
        <p:nvSpPr>
          <p:cNvPr id="3" name="Content Placeholder 2"/>
          <p:cNvSpPr>
            <a:spLocks noGrp="1"/>
          </p:cNvSpPr>
          <p:nvPr>
            <p:ph idx="1"/>
          </p:nvPr>
        </p:nvSpPr>
        <p:spPr/>
        <p:txBody>
          <a:bodyPr/>
          <a:lstStyle/>
          <a:p>
            <a:pPr lvl="0"/>
            <a:r>
              <a:rPr lang="en-US" b="1" dirty="0">
                <a:solidFill>
                  <a:srgbClr val="FFFF00"/>
                </a:solidFill>
                <a:effectLst/>
              </a:rPr>
              <a:t>Every effort must be made to clear the shipment as promptly as possible to ensure that it is not exposed to too low temperatures</a:t>
            </a:r>
            <a:endParaRPr lang="en-US" dirty="0">
              <a:solidFill>
                <a:srgbClr val="FFFF00"/>
              </a:solidFill>
              <a:effectLst/>
            </a:endParaRPr>
          </a:p>
          <a:p>
            <a:pPr lvl="0"/>
            <a:r>
              <a:rPr lang="en-US" b="1" dirty="0">
                <a:solidFill>
                  <a:srgbClr val="FFFF00"/>
                </a:solidFill>
                <a:effectLst/>
              </a:rPr>
              <a:t>Upon arrival the basal 2–3 inches of  stems should be cut off and the stems placed in warm water</a:t>
            </a:r>
            <a:endParaRPr lang="en-US" dirty="0">
              <a:solidFill>
                <a:srgbClr val="FFFF00"/>
              </a:solidFill>
              <a:effectLst/>
            </a:endParaRPr>
          </a:p>
          <a:p>
            <a:pPr lvl="0"/>
            <a:r>
              <a:rPr lang="en-US" b="1" dirty="0">
                <a:solidFill>
                  <a:srgbClr val="FFFF00"/>
                </a:solidFill>
                <a:effectLst/>
              </a:rPr>
              <a:t>A holding solution of 2% sucrose (w/v) is recommended. Sugar will extend shelf life by at least a week.</a:t>
            </a:r>
            <a:endParaRPr lang="en-US" dirty="0">
              <a:solidFill>
                <a:srgbClr val="FFFF00"/>
              </a:solidFill>
              <a:effectLst/>
            </a:endParaRPr>
          </a:p>
          <a:p>
            <a:endParaRPr lang="en-US" dirty="0"/>
          </a:p>
        </p:txBody>
      </p:sp>
    </p:spTree>
    <p:extLst>
      <p:ext uri="{BB962C8B-B14F-4D97-AF65-F5344CB8AC3E}">
        <p14:creationId xmlns:p14="http://schemas.microsoft.com/office/powerpoint/2010/main" val="25490569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Rehydration of Foliage</a:t>
            </a:r>
          </a:p>
        </p:txBody>
      </p:sp>
      <p:sp>
        <p:nvSpPr>
          <p:cNvPr id="3" name="Content Placeholder 2"/>
          <p:cNvSpPr>
            <a:spLocks noGrp="1"/>
          </p:cNvSpPr>
          <p:nvPr>
            <p:ph idx="1"/>
          </p:nvPr>
        </p:nvSpPr>
        <p:spPr>
          <a:xfrm>
            <a:off x="457200" y="1600200"/>
            <a:ext cx="8382000" cy="5257800"/>
          </a:xfrm>
        </p:spPr>
        <p:txBody>
          <a:bodyPr/>
          <a:lstStyle/>
          <a:p>
            <a:pPr lvl="0"/>
            <a:r>
              <a:rPr lang="en-US" b="1" dirty="0">
                <a:solidFill>
                  <a:srgbClr val="FFFF00"/>
                </a:solidFill>
                <a:effectLst/>
              </a:rPr>
              <a:t>Rehydration of foliage essential </a:t>
            </a:r>
          </a:p>
          <a:p>
            <a:pPr lvl="0"/>
            <a:r>
              <a:rPr lang="en-US" b="1" dirty="0">
                <a:solidFill>
                  <a:srgbClr val="FFFF00"/>
                </a:solidFill>
                <a:effectLst/>
              </a:rPr>
              <a:t>Possibility that water  used to submerge too cold. Some foliage can’t take this change - especially some Aralia and Asparagus- so the shock causes leaf abortion or irreparable dehydration. </a:t>
            </a:r>
          </a:p>
          <a:p>
            <a:pPr lvl="0"/>
            <a:r>
              <a:rPr lang="en-US" b="1" dirty="0">
                <a:solidFill>
                  <a:srgbClr val="FFFF00"/>
                </a:solidFill>
                <a:effectLst/>
              </a:rPr>
              <a:t>Maybe submerged too long</a:t>
            </a:r>
          </a:p>
          <a:p>
            <a:pPr lvl="0"/>
            <a:r>
              <a:rPr lang="en-US" b="1" dirty="0">
                <a:solidFill>
                  <a:srgbClr val="FFFF00"/>
                </a:solidFill>
                <a:effectLst/>
              </a:rPr>
              <a:t>A lot of foliage lost each year </a:t>
            </a:r>
          </a:p>
          <a:p>
            <a:pPr lvl="0"/>
            <a:r>
              <a:rPr lang="en-US" b="1" dirty="0">
                <a:solidFill>
                  <a:srgbClr val="FFFF00"/>
                </a:solidFill>
                <a:effectLst/>
              </a:rPr>
              <a:t>Needs to be discussed firmly  and agreement reached on correct procedure</a:t>
            </a:r>
            <a:endParaRPr lang="en-US" dirty="0">
              <a:solidFill>
                <a:srgbClr val="FFFF00"/>
              </a:solidFill>
              <a:effectLst/>
            </a:endParaRPr>
          </a:p>
          <a:p>
            <a:r>
              <a:rPr lang="en-US" dirty="0">
                <a:effectLst/>
              </a:rPr>
              <a:t> </a:t>
            </a:r>
          </a:p>
          <a:p>
            <a:endParaRPr lang="en-US" dirty="0"/>
          </a:p>
        </p:txBody>
      </p:sp>
    </p:spTree>
    <p:extLst>
      <p:ext uri="{BB962C8B-B14F-4D97-AF65-F5344CB8AC3E}">
        <p14:creationId xmlns:p14="http://schemas.microsoft.com/office/powerpoint/2010/main" val="8774173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p:txBody>
          <a:bodyPr/>
          <a:lstStyle/>
          <a:p>
            <a:r>
              <a:rPr lang="en-US" dirty="0">
                <a:solidFill>
                  <a:srgbClr val="FF0000"/>
                </a:solidFill>
              </a:rPr>
              <a:t>Thank You!</a:t>
            </a:r>
          </a:p>
        </p:txBody>
      </p:sp>
      <p:sp>
        <p:nvSpPr>
          <p:cNvPr id="4" name="AutoShape 2" descr="Image result for picture of a tropical  flower"/>
          <p:cNvSpPr>
            <a:spLocks noGrp="1" noChangeAspect="1" noChangeArrowheads="1"/>
          </p:cNvSpPr>
          <p:nvPr>
            <p:ph type="subTitle" sz="quarter" idx="1"/>
          </p:nvPr>
        </p:nvSpPr>
        <p:spPr bwMode="auto">
          <a:xfrm>
            <a:off x="666750" y="4191000"/>
            <a:ext cx="6400800" cy="1295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7" name="Picture 6" descr="Chelsea Flower Show: the gardens of Barbados"/>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962400"/>
            <a:ext cx="5848350" cy="2438400"/>
          </a:xfrm>
          <a:prstGeom prst="rect">
            <a:avLst/>
          </a:prstGeom>
          <a:noFill/>
          <a:ln>
            <a:noFill/>
          </a:ln>
        </p:spPr>
      </p:pic>
    </p:spTree>
    <p:extLst>
      <p:ext uri="{BB962C8B-B14F-4D97-AF65-F5344CB8AC3E}">
        <p14:creationId xmlns:p14="http://schemas.microsoft.com/office/powerpoint/2010/main" val="1166652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Chelsea 2015</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825500" y="1600200"/>
            <a:ext cx="74930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279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Chelsea 2015</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600200"/>
            <a:ext cx="8229600" cy="4953000"/>
          </a:xfrm>
        </p:spPr>
      </p:pic>
    </p:spTree>
    <p:extLst>
      <p:ext uri="{BB962C8B-B14F-4D97-AF65-F5344CB8AC3E}">
        <p14:creationId xmlns:p14="http://schemas.microsoft.com/office/powerpoint/2010/main" val="1409002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Chelsea 2015</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95400" y="1600200"/>
            <a:ext cx="6172200" cy="5257800"/>
          </a:xfrm>
        </p:spPr>
      </p:pic>
    </p:spTree>
    <p:extLst>
      <p:ext uri="{BB962C8B-B14F-4D97-AF65-F5344CB8AC3E}">
        <p14:creationId xmlns:p14="http://schemas.microsoft.com/office/powerpoint/2010/main" val="2644942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Chelsea 2015</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5500" y="1600200"/>
            <a:ext cx="7493000" cy="4495800"/>
          </a:xfrm>
        </p:spPr>
      </p:pic>
    </p:spTree>
    <p:extLst>
      <p:ext uri="{BB962C8B-B14F-4D97-AF65-F5344CB8AC3E}">
        <p14:creationId xmlns:p14="http://schemas.microsoft.com/office/powerpoint/2010/main" val="365702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Chelsea 2015</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 y="1600200"/>
            <a:ext cx="7708900" cy="4876800"/>
          </a:xfrm>
        </p:spPr>
      </p:pic>
    </p:spTree>
    <p:extLst>
      <p:ext uri="{BB962C8B-B14F-4D97-AF65-F5344CB8AC3E}">
        <p14:creationId xmlns:p14="http://schemas.microsoft.com/office/powerpoint/2010/main" val="1883429117"/>
      </p:ext>
    </p:extLst>
  </p:cSld>
  <p:clrMapOvr>
    <a:masterClrMapping/>
  </p:clrMapOvr>
</p:sld>
</file>

<file path=ppt/theme/theme1.xml><?xml version="1.0" encoding="utf-8"?>
<a:theme xmlns:a="http://schemas.openxmlformats.org/drawingml/2006/main" name="Teamwork">
  <a:themeElements>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fontScheme name="Teamwork">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Teamwork 1">
        <a:dk1>
          <a:srgbClr val="000078"/>
        </a:dk1>
        <a:lt1>
          <a:srgbClr val="FFFFFF"/>
        </a:lt1>
        <a:dk2>
          <a:srgbClr val="000066"/>
        </a:dk2>
        <a:lt2>
          <a:srgbClr val="CCECFF"/>
        </a:lt2>
        <a:accent1>
          <a:srgbClr val="0099CC"/>
        </a:accent1>
        <a:accent2>
          <a:srgbClr val="008080"/>
        </a:accent2>
        <a:accent3>
          <a:srgbClr val="AAAAB8"/>
        </a:accent3>
        <a:accent4>
          <a:srgbClr val="DADADA"/>
        </a:accent4>
        <a:accent5>
          <a:srgbClr val="AACAE2"/>
        </a:accent5>
        <a:accent6>
          <a:srgbClr val="007373"/>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Teamwork 2">
        <a:dk1>
          <a:srgbClr val="0000A6"/>
        </a:dk1>
        <a:lt1>
          <a:srgbClr val="FFFFFF"/>
        </a:lt1>
        <a:dk2>
          <a:srgbClr val="000099"/>
        </a:dk2>
        <a:lt2>
          <a:srgbClr val="CCFFFF"/>
        </a:lt2>
        <a:accent1>
          <a:srgbClr val="00CCFF"/>
        </a:accent1>
        <a:accent2>
          <a:srgbClr val="FFE701"/>
        </a:accent2>
        <a:accent3>
          <a:srgbClr val="AAAACA"/>
        </a:accent3>
        <a:accent4>
          <a:srgbClr val="DADADA"/>
        </a:accent4>
        <a:accent5>
          <a:srgbClr val="AAE2FF"/>
        </a:accent5>
        <a:accent6>
          <a:srgbClr val="E7D101"/>
        </a:accent6>
        <a:hlink>
          <a:srgbClr val="FFCC66"/>
        </a:hlink>
        <a:folHlink>
          <a:srgbClr val="00CA00"/>
        </a:folHlink>
      </a:clrScheme>
      <a:clrMap bg1="dk2" tx1="lt1" bg2="dk1" tx2="lt2" accent1="accent1" accent2="accent2" accent3="accent3" accent4="accent4" accent5="accent5" accent6="accent6" hlink="hlink" folHlink="folHlink"/>
    </a:extraClrScheme>
    <a:extraClrScheme>
      <a:clrScheme name="Teamwork 3">
        <a:dk1>
          <a:srgbClr val="000000"/>
        </a:dk1>
        <a:lt1>
          <a:srgbClr val="E0EBF6"/>
        </a:lt1>
        <a:dk2>
          <a:srgbClr val="77A4AF"/>
        </a:dk2>
        <a:lt2>
          <a:srgbClr val="F3F7FB"/>
        </a:lt2>
        <a:accent1>
          <a:srgbClr val="B9C4D7"/>
        </a:accent1>
        <a:accent2>
          <a:srgbClr val="B1A1C5"/>
        </a:accent2>
        <a:accent3>
          <a:srgbClr val="EDF3FA"/>
        </a:accent3>
        <a:accent4>
          <a:srgbClr val="000000"/>
        </a:accent4>
        <a:accent5>
          <a:srgbClr val="D9DEE8"/>
        </a:accent5>
        <a:accent6>
          <a:srgbClr val="A091B2"/>
        </a:accent6>
        <a:hlink>
          <a:srgbClr val="3F2FB5"/>
        </a:hlink>
        <a:folHlink>
          <a:srgbClr val="318944"/>
        </a:folHlink>
      </a:clrScheme>
      <a:clrMap bg1="lt1" tx1="dk1" bg2="lt2" tx2="dk2" accent1="accent1" accent2="accent2" accent3="accent3" accent4="accent4" accent5="accent5" accent6="accent6" hlink="hlink" folHlink="folHlink"/>
    </a:extraClrScheme>
    <a:extraClrScheme>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clrMap bg1="dk2" tx1="lt1" bg2="dk1" tx2="lt2" accent1="accent1" accent2="accent2" accent3="accent3" accent4="accent4" accent5="accent5" accent6="accent6" hlink="hlink" folHlink="folHlink"/>
    </a:extraClrScheme>
    <a:extraClrScheme>
      <a:clrScheme name="Teamwork 5">
        <a:dk1>
          <a:srgbClr val="8ABA8D"/>
        </a:dk1>
        <a:lt1>
          <a:srgbClr val="FFFFFF"/>
        </a:lt1>
        <a:dk2>
          <a:srgbClr val="6FB56D"/>
        </a:dk2>
        <a:lt2>
          <a:srgbClr val="DCF1F4"/>
        </a:lt2>
        <a:accent1>
          <a:srgbClr val="2E7E2E"/>
        </a:accent1>
        <a:accent2>
          <a:srgbClr val="25735D"/>
        </a:accent2>
        <a:accent3>
          <a:srgbClr val="BBD7BA"/>
        </a:accent3>
        <a:accent4>
          <a:srgbClr val="DADADA"/>
        </a:accent4>
        <a:accent5>
          <a:srgbClr val="ADC0AD"/>
        </a:accent5>
        <a:accent6>
          <a:srgbClr val="206853"/>
        </a:accent6>
        <a:hlink>
          <a:srgbClr val="FFFF00"/>
        </a:hlink>
        <a:folHlink>
          <a:srgbClr val="FFF4BF"/>
        </a:folHlink>
      </a:clrScheme>
      <a:clrMap bg1="dk2" tx1="lt1" bg2="dk1" tx2="lt2" accent1="accent1" accent2="accent2" accent3="accent3" accent4="accent4" accent5="accent5" accent6="accent6" hlink="hlink" folHlink="folHlink"/>
    </a:extraClrScheme>
    <a:extraClrScheme>
      <a:clrScheme name="Teamwork 6">
        <a:dk1>
          <a:srgbClr val="005400"/>
        </a:dk1>
        <a:lt1>
          <a:srgbClr val="FFFFFF"/>
        </a:lt1>
        <a:dk2>
          <a:srgbClr val="004800"/>
        </a:dk2>
        <a:lt2>
          <a:srgbClr val="D6D8C0"/>
        </a:lt2>
        <a:accent1>
          <a:srgbClr val="339933"/>
        </a:accent1>
        <a:accent2>
          <a:srgbClr val="7D8C70"/>
        </a:accent2>
        <a:accent3>
          <a:srgbClr val="AAB1AA"/>
        </a:accent3>
        <a:accent4>
          <a:srgbClr val="DADADA"/>
        </a:accent4>
        <a:accent5>
          <a:srgbClr val="ADCAAD"/>
        </a:accent5>
        <a:accent6>
          <a:srgbClr val="717E65"/>
        </a:accent6>
        <a:hlink>
          <a:srgbClr val="CCCC00"/>
        </a:hlink>
        <a:folHlink>
          <a:srgbClr val="85B3B1"/>
        </a:folHlink>
      </a:clrScheme>
      <a:clrMap bg1="dk2" tx1="lt1" bg2="dk1" tx2="lt2" accent1="accent1" accent2="accent2" accent3="accent3" accent4="accent4" accent5="accent5" accent6="accent6" hlink="hlink" folHlink="folHlink"/>
    </a:extraClrScheme>
    <a:extraClrScheme>
      <a:clrScheme name="Teamwork 7">
        <a:dk1>
          <a:srgbClr val="000000"/>
        </a:dk1>
        <a:lt1>
          <a:srgbClr val="F5F0BD"/>
        </a:lt1>
        <a:dk2>
          <a:srgbClr val="BD9D69"/>
        </a:dk2>
        <a:lt2>
          <a:srgbClr val="FFFFCC"/>
        </a:lt2>
        <a:accent1>
          <a:srgbClr val="CDBB77"/>
        </a:accent1>
        <a:accent2>
          <a:srgbClr val="F8EBD0"/>
        </a:accent2>
        <a:accent3>
          <a:srgbClr val="F9F6DB"/>
        </a:accent3>
        <a:accent4>
          <a:srgbClr val="000000"/>
        </a:accent4>
        <a:accent5>
          <a:srgbClr val="E3DABD"/>
        </a:accent5>
        <a:accent6>
          <a:srgbClr val="E1D5BC"/>
        </a:accent6>
        <a:hlink>
          <a:srgbClr val="FF9900"/>
        </a:hlink>
        <a:folHlink>
          <a:srgbClr val="C64B00"/>
        </a:folHlink>
      </a:clrScheme>
      <a:clrMap bg1="lt1" tx1="dk1" bg2="lt2" tx2="dk2" accent1="accent1" accent2="accent2" accent3="accent3" accent4="accent4" accent5="accent5" accent6="accent6" hlink="hlink" folHlink="folHlink"/>
    </a:extraClrScheme>
    <a:extraClrScheme>
      <a:clrScheme name="Teamwork 8">
        <a:dk1>
          <a:srgbClr val="000000"/>
        </a:dk1>
        <a:lt1>
          <a:srgbClr val="E2DDD4"/>
        </a:lt1>
        <a:dk2>
          <a:srgbClr val="000000"/>
        </a:dk2>
        <a:lt2>
          <a:srgbClr val="EFEBE3"/>
        </a:lt2>
        <a:accent1>
          <a:srgbClr val="F2F2F2"/>
        </a:accent1>
        <a:accent2>
          <a:srgbClr val="C4AD74"/>
        </a:accent2>
        <a:accent3>
          <a:srgbClr val="EEEBE6"/>
        </a:accent3>
        <a:accent4>
          <a:srgbClr val="000000"/>
        </a:accent4>
        <a:accent5>
          <a:srgbClr val="F7F7F7"/>
        </a:accent5>
        <a:accent6>
          <a:srgbClr val="B19C68"/>
        </a:accent6>
        <a:hlink>
          <a:srgbClr val="A46032"/>
        </a:hlink>
        <a:folHlink>
          <a:srgbClr val="8F8E73"/>
        </a:folHlink>
      </a:clrScheme>
      <a:clrMap bg1="lt1" tx1="dk1" bg2="lt2" tx2="dk2" accent1="accent1" accent2="accent2" accent3="accent3" accent4="accent4" accent5="accent5" accent6="accent6" hlink="hlink" folHlink="folHlink"/>
    </a:extraClrScheme>
    <a:extraClrScheme>
      <a:clrScheme name="Teamwork 9">
        <a:dk1>
          <a:srgbClr val="8A0000"/>
        </a:dk1>
        <a:lt1>
          <a:srgbClr val="FFFFFF"/>
        </a:lt1>
        <a:dk2>
          <a:srgbClr val="800000"/>
        </a:dk2>
        <a:lt2>
          <a:srgbClr val="FFFFCC"/>
        </a:lt2>
        <a:accent1>
          <a:srgbClr val="FF5831"/>
        </a:accent1>
        <a:accent2>
          <a:srgbClr val="C5543D"/>
        </a:accent2>
        <a:accent3>
          <a:srgbClr val="C0AAAA"/>
        </a:accent3>
        <a:accent4>
          <a:srgbClr val="DADADA"/>
        </a:accent4>
        <a:accent5>
          <a:srgbClr val="FFB4AD"/>
        </a:accent5>
        <a:accent6>
          <a:srgbClr val="B24B36"/>
        </a:accent6>
        <a:hlink>
          <a:srgbClr val="FFFFCC"/>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22830</TotalTime>
  <Words>1243</Words>
  <Application>Microsoft Office PowerPoint</Application>
  <PresentationFormat>On-screen Show (4:3)</PresentationFormat>
  <Paragraphs>134</Paragraphs>
  <Slides>42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Calibri</vt:lpstr>
      <vt:lpstr>Garamond</vt:lpstr>
      <vt:lpstr>Teamwork</vt:lpstr>
      <vt:lpstr>          Post Harvest Handling  of Flowers and Foliage - From the Field to Chelsea  </vt:lpstr>
      <vt:lpstr>Chelsea 2015</vt:lpstr>
      <vt:lpstr>Chelsea 2015</vt:lpstr>
      <vt:lpstr>Chelsea 2015</vt:lpstr>
      <vt:lpstr>Chelsea 2015</vt:lpstr>
      <vt:lpstr>Chelsea 2015</vt:lpstr>
      <vt:lpstr>Chelsea 2015</vt:lpstr>
      <vt:lpstr>Chelsea 2015</vt:lpstr>
      <vt:lpstr>Chelsea 2015</vt:lpstr>
      <vt:lpstr>Chelsea 2015</vt:lpstr>
      <vt:lpstr>Chelsea 2015</vt:lpstr>
      <vt:lpstr>Chelsea 2015</vt:lpstr>
      <vt:lpstr>Quality Problems  2012</vt:lpstr>
      <vt:lpstr>Quality Problems 2012</vt:lpstr>
      <vt:lpstr>PowerPoint Presentation</vt:lpstr>
      <vt:lpstr>Quality Problems 2012</vt:lpstr>
      <vt:lpstr>Chelsea 2013</vt:lpstr>
      <vt:lpstr>Chelsea 2013</vt:lpstr>
      <vt:lpstr>Chelsea ?</vt:lpstr>
      <vt:lpstr>Chelsea ?</vt:lpstr>
      <vt:lpstr>WHAT’S NEEDED FOR  A WINNING CHELSEA EXHIBIT</vt:lpstr>
      <vt:lpstr>Quality Materials with a Long Shelf Life</vt:lpstr>
      <vt:lpstr>Quality Materials with Long Shelf Life</vt:lpstr>
      <vt:lpstr>Quality Materials for Long Shelf Life</vt:lpstr>
      <vt:lpstr>Quality Materials for Long Shelf Life </vt:lpstr>
      <vt:lpstr>Harvesting</vt:lpstr>
      <vt:lpstr>Harvesting</vt:lpstr>
      <vt:lpstr>Harvesting</vt:lpstr>
      <vt:lpstr>Post Harvest Treatment</vt:lpstr>
      <vt:lpstr>Post Harvest Treatment</vt:lpstr>
      <vt:lpstr>Local Transport</vt:lpstr>
      <vt:lpstr>PowerPoint Presentation</vt:lpstr>
      <vt:lpstr>Cleaning and Preparation</vt:lpstr>
      <vt:lpstr>Cleaning and Preparation</vt:lpstr>
      <vt:lpstr>Cleaning and Preparation</vt:lpstr>
      <vt:lpstr>Packing</vt:lpstr>
      <vt:lpstr>Packing</vt:lpstr>
      <vt:lpstr>Air Transport Temperatures</vt:lpstr>
      <vt:lpstr>Air Transport Temperatures</vt:lpstr>
      <vt:lpstr>Arrival in UK</vt:lpstr>
      <vt:lpstr>Rehydration of Foliage</vt:lpstr>
      <vt:lpstr>Thank You!</vt:lpstr>
    </vt:vector>
  </TitlesOfParts>
  <Company>JP Marshall Associates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 Centre</dc:title>
  <dc:creator>Marianna Marshall</dc:creator>
  <cp:lastModifiedBy>fchandler</cp:lastModifiedBy>
  <cp:revision>322</cp:revision>
  <dcterms:created xsi:type="dcterms:W3CDTF">2007-02-07T21:21:44Z</dcterms:created>
  <dcterms:modified xsi:type="dcterms:W3CDTF">2016-04-25T17:31:49Z</dcterms:modified>
</cp:coreProperties>
</file>